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9" r:id="rId5"/>
    <p:sldId id="281" r:id="rId6"/>
    <p:sldId id="260" r:id="rId7"/>
    <p:sldId id="266" r:id="rId8"/>
    <p:sldId id="265" r:id="rId9"/>
    <p:sldId id="267" r:id="rId10"/>
    <p:sldId id="261" r:id="rId11"/>
    <p:sldId id="292" r:id="rId12"/>
    <p:sldId id="295" r:id="rId13"/>
    <p:sldId id="293" r:id="rId14"/>
    <p:sldId id="280" r:id="rId15"/>
    <p:sldId id="273" r:id="rId16"/>
    <p:sldId id="294" r:id="rId17"/>
    <p:sldId id="289" r:id="rId18"/>
    <p:sldId id="277" r:id="rId19"/>
    <p:sldId id="270" r:id="rId20"/>
    <p:sldId id="286" r:id="rId21"/>
    <p:sldId id="290" r:id="rId22"/>
    <p:sldId id="272" r:id="rId23"/>
    <p:sldId id="285" r:id="rId24"/>
    <p:sldId id="282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84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42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61F09-43BC-4E4F-8803-971BFF7781FD}" type="datetimeFigureOut">
              <a:rPr lang="en-US" smtClean="0">
                <a:latin typeface="Helvetica"/>
              </a:rPr>
              <a:pPr/>
              <a:t>2/13/17</a:t>
            </a:fld>
            <a:endParaRPr lang="en-US" dirty="0">
              <a:latin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A9CAB-2539-4D41-B746-EB7420DA02D6}" type="slidenum">
              <a:rPr lang="en-US" smtClean="0">
                <a:latin typeface="Helvetica"/>
              </a:rPr>
              <a:pPr/>
              <a:t>‹#›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77011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93E43812-0E9C-EA44-AC4D-347DFEE88C8A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23927C21-AEE9-9D46-BF12-95128F36AA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82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challenges</a:t>
            </a:r>
            <a:r>
              <a:rPr lang="en-US" baseline="0" dirty="0" smtClean="0"/>
              <a:t> in graduate admissions.  Today, we’re going to focus on </a:t>
            </a:r>
            <a:r>
              <a:rPr lang="mr-IN" baseline="0" dirty="0" smtClean="0"/>
              <a:t>…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43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Decipher how far our reach is and use multiple data sources to see where opportunity exists for expand reach so we’re making evidenced based decisions</a:t>
            </a:r>
          </a:p>
          <a:p>
            <a:r>
              <a:rPr lang="en-US" dirty="0" smtClean="0"/>
              <a:t>		Identify new pockets</a:t>
            </a:r>
          </a:p>
          <a:p>
            <a:r>
              <a:rPr lang="en-US" dirty="0" smtClean="0"/>
              <a:t>		Determine who we aren’t targeting</a:t>
            </a:r>
          </a:p>
          <a:p>
            <a:r>
              <a:rPr lang="en-US" dirty="0" smtClean="0"/>
              <a:t>Relationship phase is so important in showing the institution is truly student focused</a:t>
            </a:r>
          </a:p>
          <a:p>
            <a:r>
              <a:rPr lang="en-US" dirty="0" smtClean="0"/>
              <a:t>Graduate students are increasingly sophisticated and have different needs and expectations that undergraduate students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Letters of recommendation- many students don’t want employers to know about plans to apply to grad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</a:t>
            </a:r>
            <a:r>
              <a:rPr lang="en-US" baseline="0" dirty="0" smtClean="0"/>
              <a:t> overlooked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Meeting enrollment objectives </a:t>
            </a:r>
          </a:p>
          <a:p>
            <a:pPr lvl="1"/>
            <a:r>
              <a:rPr lang="en-US" dirty="0" smtClean="0"/>
              <a:t>Reputation (for instance more selective)</a:t>
            </a:r>
          </a:p>
          <a:p>
            <a:pPr lvl="1"/>
            <a:r>
              <a:rPr lang="en-US" dirty="0" smtClean="0"/>
              <a:t>More apps, more selective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 documented that graduate enrollment has declined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profit are still competitors, and still aggressive.</a:t>
            </a:r>
          </a:p>
          <a:p>
            <a:r>
              <a:rPr lang="en-US" baseline="0" dirty="0" smtClean="0"/>
              <a:t>Employers </a:t>
            </a:r>
            <a:r>
              <a:rPr lang="mr-IN" baseline="0" dirty="0" smtClean="0"/>
              <a:t>–</a:t>
            </a:r>
            <a:r>
              <a:rPr lang="en-US" baseline="0" dirty="0" smtClean="0"/>
              <a:t> a student may elect to take a job or stay at a job as opposed to pursuing a graduate degree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Stafford</a:t>
            </a:r>
            <a:r>
              <a:rPr lang="en-US" baseline="0" dirty="0" smtClean="0"/>
              <a:t> was sufficient for covering tuition, books, overage for housing, etc.  Now often cost is so high that it may not cover tuition.</a:t>
            </a:r>
          </a:p>
          <a:p>
            <a:r>
              <a:rPr lang="en-US" baseline="0" dirty="0" smtClean="0"/>
              <a:t>Reality is paradigm in graduate school has shifted.  More and more students will be “part time” and “non traditional”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Stafford</a:t>
            </a:r>
            <a:r>
              <a:rPr lang="en-US" baseline="0" dirty="0" smtClean="0"/>
              <a:t> was sufficient for covering tuition, books, overage for housing, etc.  Now often cost is so high that it may not cover tuition.</a:t>
            </a:r>
          </a:p>
          <a:p>
            <a:r>
              <a:rPr lang="en-US" baseline="0" dirty="0" smtClean="0"/>
              <a:t>Reality is paradigm in graduate school has shifted.  More and more students will be “part time” and “non traditional”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</a:t>
            </a:r>
            <a:r>
              <a:rPr lang="en-US" baseline="0" dirty="0" smtClean="0"/>
              <a:t> different level of expertise</a:t>
            </a:r>
          </a:p>
          <a:p>
            <a:r>
              <a:rPr lang="en-US" baseline="0" dirty="0" smtClean="0"/>
              <a:t>Financial Aid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7C21-AEE9-9D46-BF12-95128F36AA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s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 userDrawn="1">
            <p:ph type="ctrTitle"/>
          </p:nvPr>
        </p:nvSpPr>
        <p:spPr>
          <a:xfrm>
            <a:off x="2679118" y="1395412"/>
            <a:ext cx="5779081" cy="1470025"/>
          </a:xfrm>
        </p:spPr>
        <p:txBody>
          <a:bodyPr>
            <a:normAutofit/>
          </a:bodyPr>
          <a:lstStyle>
            <a:lvl1pPr>
              <a:defRPr>
                <a:latin typeface="Helvetica"/>
              </a:defRPr>
            </a:lvl1pPr>
          </a:lstStyle>
          <a:p>
            <a:pPr algn="l"/>
            <a:endParaRPr lang="en-US" sz="4000" dirty="0">
              <a:latin typeface="Gotham-Book"/>
            </a:endParaRPr>
          </a:p>
        </p:txBody>
      </p:sp>
      <p:sp>
        <p:nvSpPr>
          <p:cNvPr id="10" name="Subtitle 8"/>
          <p:cNvSpPr>
            <a:spLocks noGrp="1"/>
          </p:cNvSpPr>
          <p:nvPr userDrawn="1">
            <p:ph type="subTitle" idx="1"/>
          </p:nvPr>
        </p:nvSpPr>
        <p:spPr>
          <a:xfrm>
            <a:off x="2679118" y="3009900"/>
            <a:ext cx="5093282" cy="1752600"/>
          </a:xfrm>
        </p:spPr>
        <p:txBody>
          <a:bodyPr>
            <a:normAutofit/>
          </a:bodyPr>
          <a:lstStyle>
            <a:lvl1pPr>
              <a:defRPr>
                <a:latin typeface="Helvetica"/>
              </a:defRPr>
            </a:lvl1pPr>
          </a:lstStyle>
          <a:p>
            <a:pPr algn="l"/>
            <a:endParaRPr lang="en-US" sz="2800" dirty="0">
              <a:solidFill>
                <a:schemeClr val="tx1"/>
              </a:solidFill>
              <a:latin typeface="Gotham-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rsion 1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247"/>
          </a:xfrm>
          <a:prstGeom prst="rect">
            <a:avLst/>
          </a:prstGeom>
        </p:spPr>
      </p:pic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/>
                <a:cs typeface="Helvetica"/>
              </a:defRPr>
            </a:lvl1pPr>
          </a:lstStyle>
          <a:p>
            <a:r>
              <a:rPr lang="en-US" sz="800" dirty="0" smtClean="0">
                <a:solidFill>
                  <a:schemeClr val="bg1"/>
                </a:solidFill>
              </a:rPr>
              <a:t>Click Insert &gt; Header &amp; Footer to add Area/Division/Department name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rsion 1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247"/>
          </a:xfrm>
          <a:prstGeom prst="rect">
            <a:avLst/>
          </a:prstGeom>
        </p:spPr>
      </p:pic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/>
                <a:cs typeface="Helvetica"/>
              </a:defRPr>
            </a:lvl1pPr>
          </a:lstStyle>
          <a:p>
            <a:r>
              <a:rPr lang="en-US" sz="800" dirty="0" smtClean="0">
                <a:solidFill>
                  <a:schemeClr val="bg1"/>
                </a:solidFill>
              </a:rPr>
              <a:t>Click Insert &gt; Header &amp; Footer to add Area/Division/Department name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1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24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 userDrawn="1">
            <p:ph type="ctrTitle"/>
          </p:nvPr>
        </p:nvSpPr>
        <p:spPr>
          <a:xfrm>
            <a:off x="2074333" y="465667"/>
            <a:ext cx="5429920" cy="1470025"/>
          </a:xfrm>
        </p:spPr>
        <p:txBody>
          <a:bodyPr>
            <a:normAutofit/>
          </a:bodyPr>
          <a:lstStyle>
            <a:lvl1pPr>
              <a:defRPr>
                <a:latin typeface="Helvetica"/>
              </a:defRPr>
            </a:lvl1pPr>
          </a:lstStyle>
          <a:p>
            <a:endParaRPr lang="en-US" sz="4000" dirty="0">
              <a:latin typeface="Gotham-Book"/>
            </a:endParaRPr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745065" y="2167467"/>
            <a:ext cx="5429921" cy="1752600"/>
          </a:xfrm>
        </p:spPr>
        <p:txBody>
          <a:bodyPr>
            <a:normAutofit/>
          </a:bodyPr>
          <a:lstStyle>
            <a:lvl1pPr>
              <a:buNone/>
              <a:defRPr>
                <a:latin typeface="Helvetica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Gotham-Book"/>
              </a:rPr>
              <a:t>• Click to add text</a:t>
            </a:r>
            <a:endParaRPr lang="en-US" sz="2000" dirty="0">
              <a:solidFill>
                <a:schemeClr val="tx1"/>
              </a:solidFill>
              <a:latin typeface="Gotham-Book"/>
            </a:endParaRPr>
          </a:p>
        </p:txBody>
      </p:sp>
      <p:sp>
        <p:nvSpPr>
          <p:cNvPr id="10" name="Footer Placeholder 6"/>
          <p:cNvSpPr>
            <a:spLocks noGrp="1"/>
          </p:cNvSpPr>
          <p:nvPr userDrawn="1"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r>
              <a:rPr lang="en-US" sz="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dirty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1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r>
              <a:rPr lang="en-US" sz="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dirty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rsion 1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r>
              <a:rPr lang="en-US" sz="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dirty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1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r>
              <a:rPr lang="en-US" sz="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dirty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sion 1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r>
              <a:rPr lang="en-US" sz="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dirty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rsion 1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47"/>
            <a:ext cx="9144000" cy="6866247"/>
          </a:xfrm>
          <a:prstGeom prst="rect">
            <a:avLst/>
          </a:prstGeom>
        </p:spPr>
      </p:pic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800" dirty="0" smtClean="0">
                <a:solidFill>
                  <a:schemeClr val="bg1"/>
                </a:solidFill>
                <a:latin typeface="Gotham Light"/>
              </a:rPr>
              <a:t>Click Insert &gt; Header &amp; Footer to add Area/Division/Department name</a:t>
            </a:r>
            <a:r>
              <a:rPr lang="en-US" sz="1000" dirty="0" smtClean="0">
                <a:solidFill>
                  <a:schemeClr val="bg1"/>
                </a:solidFill>
                <a:latin typeface="Gotham Light"/>
              </a:rPr>
              <a:t>.</a:t>
            </a:r>
            <a:endParaRPr lang="en-US" sz="1000" dirty="0">
              <a:solidFill>
                <a:schemeClr val="bg1"/>
              </a:solidFill>
              <a:latin typeface="Gotham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Version 1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47"/>
            <a:ext cx="9144000" cy="6866247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/>
          </p:cNvSpPr>
          <p:nvPr userDrawn="1"/>
        </p:nvSpPr>
        <p:spPr>
          <a:xfrm>
            <a:off x="865949" y="6397585"/>
            <a:ext cx="515385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rsion 1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24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/>
                <a:cs typeface="Helvetica"/>
              </a:defRPr>
            </a:lvl1pPr>
          </a:lstStyle>
          <a:p>
            <a:r>
              <a:rPr lang="en-US" sz="800" dirty="0" smtClean="0">
                <a:solidFill>
                  <a:schemeClr val="bg1"/>
                </a:solidFill>
              </a:rPr>
              <a:t>Click Insert &gt; Header &amp; Footer to add Area/Division/Department name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55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79118" y="1395412"/>
            <a:ext cx="5779081" cy="265954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Graduate Admissions Challenges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Presented to CDM</a:t>
            </a:r>
            <a:endParaRPr lang="en-US" sz="4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4294967295"/>
          </p:nvPr>
        </p:nvSpPr>
        <p:spPr>
          <a:xfrm>
            <a:off x="5055914" y="4738920"/>
            <a:ext cx="3736981" cy="211907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/>
              <a:t>Presented by:</a:t>
            </a:r>
          </a:p>
          <a:p>
            <a:pPr marL="0" indent="0" algn="l">
              <a:buNone/>
            </a:pPr>
            <a:r>
              <a:rPr lang="en-US" sz="2800" dirty="0" smtClean="0"/>
              <a:t>Carrie Shoemaker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February 16, 2017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714" y="465667"/>
            <a:ext cx="7961086" cy="113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Robust Graduate Professional Enrollment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00200"/>
            <a:ext cx="8229600" cy="4726503"/>
          </a:xfrm>
        </p:spPr>
        <p:txBody>
          <a:bodyPr>
            <a:normAutofit/>
          </a:bodyPr>
          <a:lstStyle/>
          <a:p>
            <a:r>
              <a:rPr lang="en-US" dirty="0" smtClean="0"/>
              <a:t>Less resource intensive (adjunct faculty, less campus services such as housing, meal plans, etc.).</a:t>
            </a:r>
          </a:p>
          <a:p>
            <a:r>
              <a:rPr lang="en-US" dirty="0"/>
              <a:t>Broad access to federal aid </a:t>
            </a:r>
            <a:r>
              <a:rPr lang="en-US" dirty="0" smtClean="0"/>
              <a:t>(Stafford </a:t>
            </a:r>
            <a:r>
              <a:rPr lang="en-US" dirty="0"/>
              <a:t>loan)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7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65667"/>
            <a:ext cx="8229600" cy="1134533"/>
          </a:xfrm>
        </p:spPr>
        <p:txBody>
          <a:bodyPr>
            <a:normAutofit/>
          </a:bodyPr>
          <a:lstStyle/>
          <a:p>
            <a:r>
              <a:rPr lang="en-US" dirty="0" smtClean="0"/>
              <a:t>Graduate Students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ncreasingly sophisticated in the process of selecting an institution</a:t>
            </a:r>
          </a:p>
          <a:p>
            <a:r>
              <a:rPr lang="en-US" dirty="0" smtClean="0"/>
              <a:t>Pragmatic consumers</a:t>
            </a:r>
            <a:endParaRPr lang="en-US" dirty="0" smtClean="0"/>
          </a:p>
          <a:p>
            <a:r>
              <a:rPr lang="en-US" dirty="0" smtClean="0"/>
              <a:t>Have different needs and expectations than undergraduate students</a:t>
            </a:r>
            <a:endParaRPr lang="en-US" dirty="0" smtClean="0"/>
          </a:p>
          <a:p>
            <a:r>
              <a:rPr lang="en-US" dirty="0" smtClean="0"/>
              <a:t>Have higher expectations on service</a:t>
            </a:r>
          </a:p>
          <a:p>
            <a:r>
              <a:rPr lang="en-US" dirty="0" smtClean="0"/>
              <a:t>C</a:t>
            </a:r>
            <a:r>
              <a:rPr lang="en-US" dirty="0" smtClean="0"/>
              <a:t>arefully weigh financial aid offers</a:t>
            </a:r>
          </a:p>
          <a:p>
            <a:r>
              <a:rPr lang="en-US" dirty="0" smtClean="0"/>
              <a:t>G</a:t>
            </a:r>
            <a:r>
              <a:rPr lang="en-US" dirty="0" smtClean="0"/>
              <a:t>enerally know what they want </a:t>
            </a:r>
          </a:p>
          <a:p>
            <a:r>
              <a:rPr lang="en-US" dirty="0" smtClean="0"/>
              <a:t>M</a:t>
            </a:r>
            <a:r>
              <a:rPr lang="en-US" dirty="0" smtClean="0"/>
              <a:t>ore mature and oftentimes they are working professionals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7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316" y="465667"/>
            <a:ext cx="7978483" cy="113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Admissions Philosophy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Create a proactive and superior service for students.</a:t>
            </a:r>
          </a:p>
          <a:p>
            <a:r>
              <a:rPr lang="en-US" dirty="0" smtClean="0"/>
              <a:t>Whether objective is more students, higher caliber of students and/or a combination, the solution is always the same: engaging students proactively and continually </a:t>
            </a:r>
            <a:r>
              <a:rPr lang="en-US" dirty="0" smtClean="0">
                <a:sym typeface="Wingdings"/>
              </a:rPr>
              <a:t> leads to higher conversions across recruitment funnel.</a:t>
            </a:r>
          </a:p>
          <a:p>
            <a:r>
              <a:rPr lang="en-US" dirty="0" smtClean="0">
                <a:sym typeface="Wingdings"/>
              </a:rPr>
              <a:t>Through this strategy, you have better informed and better supported students which benefit both the student and institution.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62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316" y="465667"/>
            <a:ext cx="7978483" cy="1134533"/>
          </a:xfrm>
        </p:spPr>
        <p:txBody>
          <a:bodyPr>
            <a:normAutofit/>
          </a:bodyPr>
          <a:lstStyle/>
          <a:p>
            <a:r>
              <a:rPr lang="en-US" dirty="0" smtClean="0"/>
              <a:t>Recruitment Best Practices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Providing an exceptional service experience by engaging students (and, in some cases, their families) in meaningful discussions and truly counseling them.</a:t>
            </a:r>
          </a:p>
          <a:p>
            <a:r>
              <a:rPr lang="en-US" dirty="0" smtClean="0"/>
              <a:t>Goal is to build strong relationships with students so that they are well-informed before applying.</a:t>
            </a:r>
          </a:p>
          <a:p>
            <a:r>
              <a:rPr lang="en-US" dirty="0" smtClean="0"/>
              <a:t>Cultivate relationships through a contact strategy that keeps prospective students continuously engaged (phone calls, triggered email blasts, campus visits, text messaging, events, etc.).</a:t>
            </a:r>
          </a:p>
          <a:p>
            <a:r>
              <a:rPr lang="en-US" dirty="0" smtClean="0"/>
              <a:t>Leverage admissions counselors to proactive outreach within target populations.</a:t>
            </a:r>
          </a:p>
          <a:p>
            <a:r>
              <a:rPr lang="en-US" dirty="0" smtClean="0"/>
              <a:t>Manage enrollment pipeline more tightly.</a:t>
            </a:r>
          </a:p>
          <a:p>
            <a:r>
              <a:rPr lang="en-US" dirty="0" smtClean="0"/>
              <a:t>Leverage financial aid, scholarships, assistantships, fellowships, etc. (packaging aid so it will facilitate meeting new student enrollment objectives, for example, student achievement, diversity, etc.)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6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65667"/>
            <a:ext cx="8432800" cy="113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Evidence-Based &amp; Broadly Inclusive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ym typeface="Wingdings"/>
              </a:rPr>
              <a:t>Evidence-based </a:t>
            </a:r>
            <a:r>
              <a:rPr lang="en-US" dirty="0">
                <a:sym typeface="Wingdings"/>
              </a:rPr>
              <a:t>and broadly </a:t>
            </a:r>
            <a:r>
              <a:rPr lang="en-US" dirty="0" smtClean="0">
                <a:sym typeface="Wingdings"/>
              </a:rPr>
              <a:t>inclusive (faculty, staff, students, alumni</a:t>
            </a:r>
            <a:r>
              <a:rPr lang="mr-IN" dirty="0" smtClean="0">
                <a:sym typeface="Wingdings"/>
              </a:rPr>
              <a:t>…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>
                <a:sym typeface="Wingdings"/>
              </a:rPr>
              <a:t>An approach that works in every scenario </a:t>
            </a:r>
            <a:endParaRPr lang="en-US" dirty="0"/>
          </a:p>
          <a:p>
            <a:r>
              <a:rPr lang="en-US" dirty="0" smtClean="0"/>
              <a:t>Creating a plan that is entirely evidence-based and build recruitment strategy around audience and goals</a:t>
            </a:r>
          </a:p>
          <a:p>
            <a:r>
              <a:rPr lang="en-US" dirty="0" smtClean="0"/>
              <a:t>Information gathering </a:t>
            </a:r>
            <a:r>
              <a:rPr lang="mr-IN" dirty="0" smtClean="0"/>
              <a:t>–</a:t>
            </a:r>
            <a:r>
              <a:rPr lang="en-US" dirty="0" smtClean="0"/>
              <a:t> determine distinguishing attributes of reasons students are at the institution and then turn it into positioning strategy and compelling message</a:t>
            </a:r>
            <a:endParaRPr lang="en-US" dirty="0"/>
          </a:p>
          <a:p>
            <a:pPr lvl="1"/>
            <a:r>
              <a:rPr lang="en-US" dirty="0"/>
              <a:t>asking faculty and key staff about feelings of </a:t>
            </a:r>
            <a:r>
              <a:rPr lang="en-US" dirty="0" smtClean="0"/>
              <a:t>programs </a:t>
            </a:r>
            <a:endParaRPr lang="en-US" dirty="0"/>
          </a:p>
          <a:p>
            <a:pPr lvl="1"/>
            <a:r>
              <a:rPr lang="en-US" dirty="0"/>
              <a:t>Focus groups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students, alumni </a:t>
            </a:r>
            <a:r>
              <a:rPr lang="en-US" dirty="0"/>
              <a:t>(experience through admissions process, other competition, </a:t>
            </a:r>
            <a:r>
              <a:rPr lang="en-US" dirty="0" smtClean="0"/>
              <a:t>reasons </a:t>
            </a:r>
            <a:r>
              <a:rPr lang="en-US" dirty="0"/>
              <a:t>they choose </a:t>
            </a:r>
            <a:r>
              <a:rPr lang="en-US" dirty="0" smtClean="0"/>
              <a:t>institution)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5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316" y="465667"/>
            <a:ext cx="7978483" cy="1134533"/>
          </a:xfrm>
        </p:spPr>
        <p:txBody>
          <a:bodyPr>
            <a:normAutofit/>
          </a:bodyPr>
          <a:lstStyle/>
          <a:p>
            <a:r>
              <a:rPr lang="en-US" dirty="0" smtClean="0"/>
              <a:t>Priority Recruitment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/>
          </a:bodyPr>
          <a:lstStyle/>
          <a:p>
            <a:r>
              <a:rPr lang="en-US" dirty="0" smtClean="0"/>
              <a:t>Broaden the net</a:t>
            </a:r>
          </a:p>
          <a:p>
            <a:pPr lvl="1"/>
            <a:r>
              <a:rPr lang="en-US" dirty="0" smtClean="0"/>
              <a:t>What opportunities exist to expand reach (evidence-based)</a:t>
            </a:r>
          </a:p>
          <a:p>
            <a:pPr lvl="1"/>
            <a:r>
              <a:rPr lang="en-US" dirty="0" smtClean="0"/>
              <a:t>Determine whom we aren’t targeting</a:t>
            </a:r>
            <a:endParaRPr lang="en-US" dirty="0" smtClean="0"/>
          </a:p>
          <a:p>
            <a:r>
              <a:rPr lang="en-US" dirty="0" smtClean="0"/>
              <a:t>Cultivate interest leading to application and enrollment</a:t>
            </a:r>
          </a:p>
          <a:p>
            <a:pPr lvl="1"/>
            <a:r>
              <a:rPr lang="en-US" dirty="0" smtClean="0"/>
              <a:t>Relationship phase is so important in showing institution is truly student-focused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9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509" y="465667"/>
            <a:ext cx="5619451" cy="113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Recruitment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Boost numbers through efficiencies in admissions process (shorter time frame, higher yield).</a:t>
            </a:r>
          </a:p>
          <a:p>
            <a:r>
              <a:rPr lang="en-US" dirty="0" smtClean="0"/>
              <a:t>Develop strategies for </a:t>
            </a:r>
            <a:r>
              <a:rPr lang="en-US" u="sng" dirty="0" smtClean="0"/>
              <a:t>full</a:t>
            </a:r>
            <a:r>
              <a:rPr lang="en-US" dirty="0" smtClean="0"/>
              <a:t> recruitment funnel.</a:t>
            </a:r>
          </a:p>
          <a:p>
            <a:r>
              <a:rPr lang="en-US" dirty="0" smtClean="0"/>
              <a:t>Build personal relationship with prospective students </a:t>
            </a:r>
            <a:r>
              <a:rPr lang="en-US" u="sng" dirty="0" smtClean="0"/>
              <a:t>early</a:t>
            </a:r>
            <a:r>
              <a:rPr lang="en-US" dirty="0" smtClean="0"/>
              <a:t>.  Let them know they are wanted.</a:t>
            </a:r>
          </a:p>
          <a:p>
            <a:r>
              <a:rPr lang="en-US" dirty="0" smtClean="0"/>
              <a:t>Address students’ priorities in recruitment materials (quality, cost, career pathways, ROI in terms of future career).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2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509" y="465667"/>
            <a:ext cx="5619451" cy="113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Admission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Play a part in recruitment strategy.</a:t>
            </a:r>
          </a:p>
          <a:p>
            <a:r>
              <a:rPr lang="en-US" dirty="0" smtClean="0"/>
              <a:t>Admission requirements become part of the product.</a:t>
            </a:r>
          </a:p>
          <a:p>
            <a:r>
              <a:rPr lang="en-US" dirty="0" smtClean="0"/>
              <a:t>Evidence-based decisions and crafting admissions criteria that are appropriate (ex. determine if someone is a good fit)</a:t>
            </a:r>
          </a:p>
          <a:p>
            <a:pPr lvl="1"/>
            <a:r>
              <a:rPr lang="en-US" dirty="0" smtClean="0"/>
              <a:t>Ensuring that we are not arbitrarily requiring applicants to do things because that is the way things have always been</a:t>
            </a:r>
          </a:p>
          <a:p>
            <a:r>
              <a:rPr lang="en-US" dirty="0" smtClean="0"/>
              <a:t>Keeping requirements that have value.</a:t>
            </a:r>
          </a:p>
          <a:p>
            <a:r>
              <a:rPr lang="en-US" dirty="0" smtClean="0"/>
              <a:t>Barriers to students applying become part of product (in some cases, for example, GRE, letters of recommendation)  </a:t>
            </a:r>
            <a:endParaRPr lang="en-US" dirty="0"/>
          </a:p>
          <a:p>
            <a:r>
              <a:rPr lang="en-US" dirty="0" smtClean="0"/>
              <a:t>What info are we gleaning from requirements?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Advocate for changes that make sense - evidence</a:t>
            </a:r>
            <a:r>
              <a:rPr lang="en-US" dirty="0">
                <a:sym typeface="Wingdings"/>
              </a:rPr>
              <a:t>-based approach in creating a product that is truly </a:t>
            </a:r>
            <a:r>
              <a:rPr lang="en-US" dirty="0" smtClean="0">
                <a:sym typeface="Wingdings"/>
              </a:rPr>
              <a:t>competitive (quality and flexible) </a:t>
            </a:r>
          </a:p>
          <a:p>
            <a:pPr marL="742950" lvl="2" indent="-342900"/>
            <a:r>
              <a:rPr lang="en-US" dirty="0" smtClean="0">
                <a:sym typeface="Wingdings"/>
              </a:rPr>
              <a:t>Students who graduate and are successful builds a stronger brand.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5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509" y="465667"/>
            <a:ext cx="5619451" cy="1134533"/>
          </a:xfrm>
        </p:spPr>
        <p:txBody>
          <a:bodyPr>
            <a:normAutofit/>
          </a:bodyPr>
          <a:lstStyle/>
          <a:p>
            <a:r>
              <a:rPr lang="en-US" dirty="0" smtClean="0"/>
              <a:t>Brand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/>
          </a:bodyPr>
          <a:lstStyle/>
          <a:p>
            <a:r>
              <a:rPr lang="en-US" dirty="0" smtClean="0"/>
              <a:t>DePaul has a strong </a:t>
            </a:r>
            <a:r>
              <a:rPr lang="en-US" dirty="0"/>
              <a:t>b</a:t>
            </a:r>
            <a:r>
              <a:rPr lang="en-US" dirty="0" smtClean="0"/>
              <a:t>rand</a:t>
            </a:r>
          </a:p>
          <a:p>
            <a:pPr lvl="1"/>
            <a:r>
              <a:rPr lang="en-US" dirty="0" smtClean="0"/>
              <a:t>Offers higher quality, higher brand prestige for a credential and that means something when a student gets into the marketplace.</a:t>
            </a:r>
          </a:p>
          <a:p>
            <a:pPr lvl="1"/>
            <a:r>
              <a:rPr lang="en-US" dirty="0" smtClean="0"/>
              <a:t>Awesome reputation.</a:t>
            </a:r>
          </a:p>
          <a:p>
            <a:pPr lvl="1"/>
            <a:r>
              <a:rPr lang="en-US" dirty="0" smtClean="0"/>
              <a:t>Value proposition </a:t>
            </a:r>
            <a:r>
              <a:rPr lang="en-US" dirty="0" smtClean="0">
                <a:sym typeface="Wingdings"/>
              </a:rPr>
              <a:t> compelling case for ROI.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0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85" y="465667"/>
            <a:ext cx="6716794" cy="113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Recruitment Strategies:</a:t>
            </a:r>
            <a:br>
              <a:rPr lang="en-US" dirty="0" smtClean="0"/>
            </a:br>
            <a:r>
              <a:rPr lang="en-US" dirty="0" smtClean="0"/>
              <a:t>In-Reach Campaign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/>
          <a:lstStyle/>
          <a:p>
            <a:r>
              <a:rPr lang="en-US" dirty="0" smtClean="0"/>
              <a:t>Competitive advantage of traditional universities over professional schools and for-profit institutions that is often not leveraged enough.</a:t>
            </a:r>
          </a:p>
          <a:p>
            <a:r>
              <a:rPr lang="en-US" dirty="0" smtClean="0"/>
              <a:t>Promote CDM graduate programs to undergraduates all over campus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5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4333" y="465667"/>
            <a:ext cx="5429920" cy="113453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in Graduate Admissions</a:t>
            </a:r>
          </a:p>
          <a:p>
            <a:r>
              <a:rPr lang="en-US" dirty="0" smtClean="0"/>
              <a:t>Personal Admissions Philosophy</a:t>
            </a:r>
          </a:p>
          <a:p>
            <a:r>
              <a:rPr lang="en-US" dirty="0" smtClean="0"/>
              <a:t>Recruitment Strategies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9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85" y="465667"/>
            <a:ext cx="6716794" cy="1134533"/>
          </a:xfrm>
        </p:spPr>
        <p:txBody>
          <a:bodyPr>
            <a:normAutofit/>
          </a:bodyPr>
          <a:lstStyle/>
          <a:p>
            <a:r>
              <a:rPr lang="en-US" dirty="0" smtClean="0"/>
              <a:t>Measuring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/>
          <a:lstStyle/>
          <a:p>
            <a:r>
              <a:rPr lang="en-US" dirty="0" smtClean="0"/>
              <a:t>Meeting enrollment objectives </a:t>
            </a:r>
          </a:p>
          <a:p>
            <a:r>
              <a:rPr lang="en-US" dirty="0" smtClean="0"/>
              <a:t>Improving access, retention, and graduation</a:t>
            </a:r>
          </a:p>
          <a:p>
            <a:r>
              <a:rPr lang="en-US" dirty="0" smtClean="0"/>
              <a:t>Improving processes and efficiencies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31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85" y="465667"/>
            <a:ext cx="6716794" cy="1134533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Best Practices in Graduate Student Recruitment. (2014, August).  Retrieved February 12, 2017, from http://</a:t>
            </a:r>
            <a:r>
              <a:rPr lang="en-US" sz="2900" dirty="0" err="1" smtClean="0"/>
              <a:t>hanoverresearch.com</a:t>
            </a:r>
            <a:r>
              <a:rPr lang="en-US" sz="2900" dirty="0" smtClean="0"/>
              <a:t>/media/Best-Practices-in-Graduate-Student-Recruitment-1.pdf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 err="1" smtClean="0"/>
              <a:t>Goodstine</a:t>
            </a:r>
            <a:r>
              <a:rPr lang="en-US" sz="2900" dirty="0" smtClean="0"/>
              <a:t>, L. (</a:t>
            </a:r>
            <a:r>
              <a:rPr lang="en-US" sz="2900" dirty="0" err="1" smtClean="0"/>
              <a:t>n.d</a:t>
            </a:r>
            <a:r>
              <a:rPr lang="en-US" sz="2900" dirty="0" err="1" smtClean="0"/>
              <a:t>.</a:t>
            </a:r>
            <a:r>
              <a:rPr lang="en-US" sz="2900" dirty="0" smtClean="0"/>
              <a:t>) The Challenge of Recruiting the Best.  Retrieved February 12, 2017, from http://</a:t>
            </a:r>
            <a:r>
              <a:rPr lang="en-US" sz="2900" dirty="0" err="1" smtClean="0"/>
              <a:t>gradschool.psu.edu</a:t>
            </a:r>
            <a:r>
              <a:rPr lang="en-US" sz="2900" dirty="0" smtClean="0"/>
              <a:t>/faculty-and-staff/practices/recruiting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Mahan, S. (2012, November6). Navigating new challenges in recruitment.  Retrieved February 10, 2017, from http://</a:t>
            </a:r>
            <a:r>
              <a:rPr lang="en-US" sz="2900" dirty="0" err="1" smtClean="0"/>
              <a:t>blogem.ruffalonll.com</a:t>
            </a:r>
            <a:r>
              <a:rPr lang="en-US" sz="2900" dirty="0" smtClean="0"/>
              <a:t>/2012/11/06/navigating-challenges-graduate-recruitment/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err="1" smtClean="0"/>
              <a:t>Selingo</a:t>
            </a:r>
            <a:r>
              <a:rPr lang="en-US" sz="2900" dirty="0" smtClean="0"/>
              <a:t>, J. J. (2015, April 13). Are master’s degrees on their way out? Alternatives grow as enrollment fades. Retrieved February 12, 2017, from https://</a:t>
            </a:r>
            <a:r>
              <a:rPr lang="en-US" sz="2900" dirty="0" err="1" smtClean="0"/>
              <a:t>www.washingtonpost.com</a:t>
            </a:r>
            <a:r>
              <a:rPr lang="en-US" sz="2900" dirty="0" smtClean="0"/>
              <a:t>/news/gradate-point/</a:t>
            </a:r>
            <a:r>
              <a:rPr lang="en-US" sz="2900" dirty="0" err="1" smtClean="0"/>
              <a:t>wp</a:t>
            </a:r>
            <a:r>
              <a:rPr lang="en-US" sz="2900" dirty="0" smtClean="0"/>
              <a:t>/2015/04/13/are-masters-degrees-on-their-way-out-alternatives-grow-as-enrollment-fades/?</a:t>
            </a:r>
            <a:r>
              <a:rPr lang="en-US" sz="2900" dirty="0" err="1" smtClean="0"/>
              <a:t>utm_term</a:t>
            </a:r>
            <a:r>
              <a:rPr lang="en-US" sz="2900" dirty="0" smtClean="0"/>
              <a:t>=.a0cd1ee1d03a</a:t>
            </a: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15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85" y="465667"/>
            <a:ext cx="6716794" cy="11345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THANK YOU!!!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Questions?</a:t>
            </a:r>
            <a:endParaRPr lang="en-US" sz="4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7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4333" y="465667"/>
            <a:ext cx="5429920" cy="1134533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Explosion of competition</a:t>
            </a:r>
          </a:p>
          <a:p>
            <a:r>
              <a:rPr lang="en-US" dirty="0" smtClean="0"/>
              <a:t>Counter cyclical nature of graduate enrollment</a:t>
            </a:r>
          </a:p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Costs</a:t>
            </a:r>
          </a:p>
          <a:p>
            <a:r>
              <a:rPr lang="en-US" dirty="0" smtClean="0"/>
              <a:t>Not enough focus on inquiries </a:t>
            </a:r>
          </a:p>
          <a:p>
            <a:r>
              <a:rPr lang="en-US" dirty="0" smtClean="0"/>
              <a:t>Lack of personal relationship building with prospective students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112" y="465667"/>
            <a:ext cx="6405141" cy="113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Challenges: </a:t>
            </a:r>
            <a:br>
              <a:rPr lang="en-US" dirty="0" smtClean="0"/>
            </a:br>
            <a:r>
              <a:rPr lang="en-US" dirty="0" smtClean="0"/>
              <a:t>Explosion of Competition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schools are trying to grow graduate enrollment and can no longer just increase tuition and expect to get a class.</a:t>
            </a:r>
          </a:p>
          <a:p>
            <a:r>
              <a:rPr lang="en-US" dirty="0" smtClean="0"/>
              <a:t>Everyone is your competition </a:t>
            </a:r>
          </a:p>
          <a:p>
            <a:pPr lvl="1"/>
            <a:r>
              <a:rPr lang="en-US" dirty="0" smtClean="0"/>
              <a:t>state schools, other private schools, for profit institutions, players in market that aren’t traditional  colleges (</a:t>
            </a:r>
            <a:r>
              <a:rPr lang="en-US" dirty="0" err="1" smtClean="0"/>
              <a:t>Skillshare</a:t>
            </a:r>
            <a:r>
              <a:rPr lang="en-US" dirty="0" smtClean="0"/>
              <a:t>, </a:t>
            </a:r>
            <a:r>
              <a:rPr lang="en-US" dirty="0" err="1" smtClean="0"/>
              <a:t>Coursera</a:t>
            </a:r>
            <a:r>
              <a:rPr lang="en-US" dirty="0" smtClean="0"/>
              <a:t>, </a:t>
            </a:r>
            <a:r>
              <a:rPr lang="en-US" dirty="0" err="1" smtClean="0"/>
              <a:t>Lynda.com</a:t>
            </a:r>
            <a:r>
              <a:rPr lang="en-US" dirty="0" smtClean="0"/>
              <a:t>, etc.), employers, etc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Not unusual for traditional schools’ competitors to have more recruitment and marketing savvy and more “flexible” product.</a:t>
            </a:r>
          </a:p>
          <a:p>
            <a:r>
              <a:rPr lang="en-US" dirty="0" smtClean="0"/>
              <a:t>More institutions vying for smaller, flat pool where growth has stagnated.</a:t>
            </a:r>
          </a:p>
          <a:p>
            <a:r>
              <a:rPr lang="en-US" dirty="0" smtClean="0"/>
              <a:t>Other institutions are engaging the prospective students you want.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2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112" y="465667"/>
            <a:ext cx="6405141" cy="113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Challenges: </a:t>
            </a:r>
            <a:br>
              <a:rPr lang="en-US" dirty="0" smtClean="0"/>
            </a:br>
            <a:r>
              <a:rPr lang="en-US" dirty="0" smtClean="0"/>
              <a:t>Counter Cyclical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>
            <a:normAutofit/>
          </a:bodyPr>
          <a:lstStyle/>
          <a:p>
            <a:r>
              <a:rPr lang="en-US" dirty="0" smtClean="0"/>
              <a:t>When job opportunities decreased during recession, interest in graduate school increased.</a:t>
            </a:r>
          </a:p>
          <a:p>
            <a:r>
              <a:rPr lang="en-US" dirty="0" smtClean="0"/>
              <a:t>When economy is strong, graduate programs may encounter difficulties in attracting students.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8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4333" y="465667"/>
            <a:ext cx="5429920" cy="113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Challenges: Demographics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838273"/>
            <a:ext cx="8229600" cy="4287890"/>
          </a:xfrm>
        </p:spPr>
        <p:txBody>
          <a:bodyPr/>
          <a:lstStyle/>
          <a:p>
            <a:r>
              <a:rPr lang="en-US" dirty="0" smtClean="0"/>
              <a:t>Declines in population result in smaller number of potential candidates</a:t>
            </a:r>
          </a:p>
          <a:p>
            <a:pPr lvl="1"/>
            <a:r>
              <a:rPr lang="en-US" dirty="0" smtClean="0"/>
              <a:t>massive growth of graduate education in ‘70s and ‘80s coincided with baby boomers coming of age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0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4333" y="465667"/>
            <a:ext cx="5429920" cy="1134533"/>
          </a:xfrm>
        </p:spPr>
        <p:txBody>
          <a:bodyPr/>
          <a:lstStyle/>
          <a:p>
            <a:r>
              <a:rPr lang="en-US" dirty="0" smtClean="0"/>
              <a:t>Challenges: Cost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00200"/>
            <a:ext cx="8229600" cy="472650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Cost of tuition has gone up more than inflation</a:t>
            </a:r>
          </a:p>
          <a:p>
            <a:r>
              <a:rPr lang="en-US" dirty="0" smtClean="0"/>
              <a:t>Stafford loan hasn’t gone up much (was sufficient for covering tuition, books, overage for housing, etc.; now cost can be so high that it may not fully cover tuition)</a:t>
            </a:r>
          </a:p>
          <a:p>
            <a:r>
              <a:rPr lang="en-US" dirty="0" smtClean="0"/>
              <a:t>Institutions can’t just raise tuition constantly and expect people to come</a:t>
            </a:r>
          </a:p>
          <a:p>
            <a:r>
              <a:rPr lang="en-US" dirty="0" smtClean="0"/>
              <a:t>Opportunity costs with leaving full-time job along with tuition costs are often too high (more and more students will be “part-time” and “non-traditional”)</a:t>
            </a:r>
          </a:p>
          <a:p>
            <a:r>
              <a:rPr lang="en-US" dirty="0" smtClean="0"/>
              <a:t>Potential students may be scared off due to student loan debt crisis</a:t>
            </a:r>
          </a:p>
          <a:p>
            <a:r>
              <a:rPr lang="en-US" dirty="0"/>
              <a:t>R</a:t>
            </a:r>
            <a:r>
              <a:rPr lang="en-US" dirty="0" smtClean="0"/>
              <a:t>eports of students having difficulties securing employment and repaying loans post-graduation</a:t>
            </a:r>
          </a:p>
          <a:p>
            <a:r>
              <a:rPr lang="en-US" dirty="0" smtClean="0"/>
              <a:t>Institutions are under pressure to demonstrate that degrees lead to jobs,</a:t>
            </a:r>
            <a:r>
              <a:rPr lang="en-US" dirty="0"/>
              <a:t> </a:t>
            </a:r>
            <a:r>
              <a:rPr lang="en-US" dirty="0" smtClean="0"/>
              <a:t>and institutions have to show value of the degree(s)</a:t>
            </a:r>
          </a:p>
          <a:p>
            <a:r>
              <a:rPr lang="en-US" dirty="0" smtClean="0"/>
              <a:t>Employer benefits are declining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4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714" y="465667"/>
            <a:ext cx="7961086" cy="113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Challenges: Top of Funnel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00200"/>
            <a:ext cx="8229600" cy="4726503"/>
          </a:xfrm>
        </p:spPr>
        <p:txBody>
          <a:bodyPr>
            <a:normAutofit/>
          </a:bodyPr>
          <a:lstStyle/>
          <a:p>
            <a:r>
              <a:rPr lang="en-US" dirty="0"/>
              <a:t>Focus more on inquiries</a:t>
            </a:r>
          </a:p>
          <a:p>
            <a:r>
              <a:rPr lang="en-US" dirty="0" smtClean="0"/>
              <a:t>Look to undergraduate admissions as an example </a:t>
            </a:r>
            <a:r>
              <a:rPr lang="mr-IN" dirty="0" smtClean="0"/>
              <a:t>–</a:t>
            </a:r>
            <a:r>
              <a:rPr lang="en-US" dirty="0" smtClean="0"/>
              <a:t> proactively build inquiry pool (referrals, travel, solicitation, etc.)</a:t>
            </a:r>
          </a:p>
          <a:p>
            <a:r>
              <a:rPr lang="en-US" dirty="0" smtClean="0"/>
              <a:t>No “info-dumping”  </a:t>
            </a:r>
            <a:r>
              <a:rPr lang="en-US" dirty="0" smtClean="0">
                <a:sym typeface="Wingdings"/>
              </a:rPr>
              <a:t> truly take time to counsel prospective students.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3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714" y="465667"/>
            <a:ext cx="7961086" cy="113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Challenges: Building Relationships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00200"/>
            <a:ext cx="8229600" cy="4726503"/>
          </a:xfrm>
        </p:spPr>
        <p:txBody>
          <a:bodyPr>
            <a:normAutofit/>
          </a:bodyPr>
          <a:lstStyle/>
          <a:p>
            <a:r>
              <a:rPr lang="en-US" dirty="0" smtClean="0"/>
              <a:t>Build personal relationships early.</a:t>
            </a:r>
          </a:p>
          <a:p>
            <a:r>
              <a:rPr lang="en-US" dirty="0" smtClean="0"/>
              <a:t>Engage prospective students continuously and proactively during all stages of funnel.</a:t>
            </a:r>
          </a:p>
          <a:p>
            <a:r>
              <a:rPr lang="en-US" dirty="0" smtClean="0"/>
              <a:t>Let prospective students know they are wanted.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800" kern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1000" kern="0" smtClean="0">
                <a:solidFill>
                  <a:sysClr val="window" lastClr="FFFFFF"/>
                </a:solidFill>
              </a:rPr>
              <a:t>.</a:t>
            </a:r>
            <a:endParaRPr lang="en-US" sz="10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5977"/>
      </p:ext>
    </p:extLst>
  </p:cSld>
  <p:clrMapOvr>
    <a:masterClrMapping/>
  </p:clrMapOvr>
</p:sld>
</file>

<file path=ppt/theme/theme1.xml><?xml version="1.0" encoding="utf-8"?>
<a:theme xmlns:a="http://schemas.openxmlformats.org/drawingml/2006/main" name="Version 1_2011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6A9C"/>
      </a:accent1>
      <a:accent2>
        <a:srgbClr val="C0962B"/>
      </a:accent2>
      <a:accent3>
        <a:srgbClr val="BB1F2E"/>
      </a:accent3>
      <a:accent4>
        <a:srgbClr val="3478A2"/>
      </a:accent4>
      <a:accent5>
        <a:srgbClr val="C6C225"/>
      </a:accent5>
      <a:accent6>
        <a:srgbClr val="F79646"/>
      </a:accent6>
      <a:hlink>
        <a:srgbClr val="85D2DD"/>
      </a:hlink>
      <a:folHlink>
        <a:srgbClr val="5C27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A64F4C2A5604FAC55642FE06F8B1A" ma:contentTypeVersion="2" ma:contentTypeDescription="Create a new document." ma:contentTypeScope="" ma:versionID="3ef1d1c020a4a8de6bd44f23be0df3c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061ade47648f28b916c2a0f4afdd21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65B1BF-D06F-458C-9BE3-4401E077D3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A5C203-4EFB-40EF-8C88-903758C64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79A2F7-EA00-46A7-959A-F9A1F96E016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Version 1_2011.potx</Template>
  <TotalTime>2739</TotalTime>
  <Words>1912</Words>
  <Application>Microsoft Macintosh PowerPoint</Application>
  <PresentationFormat>On-screen Show (4:3)</PresentationFormat>
  <Paragraphs>182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Version 1_2011</vt:lpstr>
      <vt:lpstr>Graduate Admissions Challenges   Presented to CDM</vt:lpstr>
      <vt:lpstr>Agenda</vt:lpstr>
      <vt:lpstr>Challenges</vt:lpstr>
      <vt:lpstr>Challenges:  Explosion of Competition</vt:lpstr>
      <vt:lpstr>Challenges:  Counter Cyclical</vt:lpstr>
      <vt:lpstr>Challenges: Demographics</vt:lpstr>
      <vt:lpstr>Challenges: Cost</vt:lpstr>
      <vt:lpstr>Challenges: Top of Funnel </vt:lpstr>
      <vt:lpstr>Challenges: Building Relationships </vt:lpstr>
      <vt:lpstr>Importance of Robust Graduate Professional Enrollment </vt:lpstr>
      <vt:lpstr>Graduate Students…</vt:lpstr>
      <vt:lpstr>Personal Admissions Philosophy </vt:lpstr>
      <vt:lpstr>Recruitment Best Practices</vt:lpstr>
      <vt:lpstr>Evidence-Based &amp; Broadly Inclusive</vt:lpstr>
      <vt:lpstr>Priority Recruitment Strategies</vt:lpstr>
      <vt:lpstr>Recruitment Strategies</vt:lpstr>
      <vt:lpstr>Admission Requirements</vt:lpstr>
      <vt:lpstr>Brand</vt:lpstr>
      <vt:lpstr>Recruitment Strategies: In-Reach Campaign</vt:lpstr>
      <vt:lpstr>Measuring Success</vt:lpstr>
      <vt:lpstr>References</vt:lpstr>
      <vt:lpstr>PowerPoint Presentation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DePaul University</dc:creator>
  <cp:lastModifiedBy>Carrie Shoemaker</cp:lastModifiedBy>
  <cp:revision>47</cp:revision>
  <cp:lastPrinted>2017-02-15T14:38:18Z</cp:lastPrinted>
  <dcterms:created xsi:type="dcterms:W3CDTF">2012-02-28T22:25:51Z</dcterms:created>
  <dcterms:modified xsi:type="dcterms:W3CDTF">2017-02-15T14:40:00Z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0x010100323A64F4C2A5604FAC55642FE06F8B1A</vt:lpwstr>
  </property>
</Properties>
</file>