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2"/>
  </p:notesMasterIdLst>
  <p:sldIdLst>
    <p:sldId id="256" r:id="rId2"/>
    <p:sldId id="257" r:id="rId3"/>
    <p:sldId id="258" r:id="rId4"/>
    <p:sldId id="263" r:id="rId5"/>
    <p:sldId id="267" r:id="rId6"/>
    <p:sldId id="269" r:id="rId7"/>
    <p:sldId id="261" r:id="rId8"/>
    <p:sldId id="265" r:id="rId9"/>
    <p:sldId id="266"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59" autoAdjust="0"/>
  </p:normalViewPr>
  <p:slideViewPr>
    <p:cSldViewPr snapToGrid="0" snapToObjects="1">
      <p:cViewPr varScale="1">
        <p:scale>
          <a:sx n="58" d="100"/>
          <a:sy n="58" d="100"/>
        </p:scale>
        <p:origin x="-193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2F63F-FB96-524A-8D46-D6D6543AAB4F}" type="datetimeFigureOut">
              <a:rPr lang="en-US" smtClean="0"/>
              <a:t>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D50EA-8747-9D49-91C6-10EDD3B128C5}" type="slidenum">
              <a:rPr lang="en-US" smtClean="0"/>
              <a:t>‹#›</a:t>
            </a:fld>
            <a:endParaRPr lang="en-US"/>
          </a:p>
        </p:txBody>
      </p:sp>
    </p:spTree>
    <p:extLst>
      <p:ext uri="{BB962C8B-B14F-4D97-AF65-F5344CB8AC3E}">
        <p14:creationId xmlns:p14="http://schemas.microsoft.com/office/powerpoint/2010/main" val="1324146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D50EA-8747-9D49-91C6-10EDD3B128C5}" type="slidenum">
              <a:rPr lang="en-US" smtClean="0"/>
              <a:t>1</a:t>
            </a:fld>
            <a:endParaRPr lang="en-US"/>
          </a:p>
        </p:txBody>
      </p:sp>
    </p:spTree>
    <p:extLst>
      <p:ext uri="{BB962C8B-B14F-4D97-AF65-F5344CB8AC3E}">
        <p14:creationId xmlns:p14="http://schemas.microsoft.com/office/powerpoint/2010/main" val="200177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D50EA-8747-9D49-91C6-10EDD3B128C5}" type="slidenum">
              <a:rPr lang="en-US" smtClean="0"/>
              <a:t>10</a:t>
            </a:fld>
            <a:endParaRPr lang="en-US"/>
          </a:p>
        </p:txBody>
      </p:sp>
    </p:spTree>
    <p:extLst>
      <p:ext uri="{BB962C8B-B14F-4D97-AF65-F5344CB8AC3E}">
        <p14:creationId xmlns:p14="http://schemas.microsoft.com/office/powerpoint/2010/main" val="326745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 selected</a:t>
            </a:r>
            <a:r>
              <a:rPr lang="en-US" sz="1400" baseline="0" dirty="0" smtClean="0"/>
              <a:t> Reinvention Goal 1  and proposed this project because I’ve</a:t>
            </a:r>
            <a:r>
              <a:rPr lang="is-IS" sz="1400" baseline="0" dirty="0" smtClean="0"/>
              <a:t>….</a:t>
            </a:r>
            <a:endParaRPr lang="en-US" sz="1400" baseline="0" dirty="0" smtClean="0"/>
          </a:p>
          <a:p>
            <a:endParaRPr lang="en-US" sz="1400" dirty="0" smtClean="0"/>
          </a:p>
          <a:p>
            <a:r>
              <a:rPr lang="en-US" sz="1400" dirty="0" smtClean="0"/>
              <a:t>Observed a passive approach to recruitment, enrollment, registration,</a:t>
            </a:r>
            <a:r>
              <a:rPr lang="en-US" sz="1400" baseline="0" dirty="0" smtClean="0"/>
              <a:t> advising, </a:t>
            </a:r>
            <a:r>
              <a:rPr lang="en-US" sz="1400" dirty="0" smtClean="0"/>
              <a:t> etc.</a:t>
            </a:r>
          </a:p>
          <a:p>
            <a:endParaRPr lang="en-US" sz="1400" dirty="0" smtClean="0"/>
          </a:p>
          <a:p>
            <a:r>
              <a:rPr lang="en-US" sz="1400" dirty="0" smtClean="0"/>
              <a:t>Observed departments working in silos as opposed to collaborating.</a:t>
            </a:r>
          </a:p>
          <a:p>
            <a:endParaRPr lang="en-US" sz="1400" dirty="0" smtClean="0"/>
          </a:p>
          <a:p>
            <a:r>
              <a:rPr lang="en-US" sz="1400" dirty="0" smtClean="0"/>
              <a:t>This</a:t>
            </a:r>
            <a:r>
              <a:rPr lang="en-US" sz="1400" baseline="0" dirty="0" smtClean="0"/>
              <a:t> proposed project addresses RETENTION.</a:t>
            </a: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Important to assess </a:t>
            </a:r>
            <a:r>
              <a:rPr lang="en-US" sz="1400" baseline="0" dirty="0" smtClean="0"/>
              <a:t>the situation by </a:t>
            </a:r>
            <a:r>
              <a:rPr lang="en-US" sz="1400" dirty="0" smtClean="0"/>
              <a:t>looking</a:t>
            </a:r>
            <a:r>
              <a:rPr lang="en-US" sz="1400" baseline="0" dirty="0" smtClean="0"/>
              <a:t> </a:t>
            </a:r>
            <a:r>
              <a:rPr lang="en-US" sz="1400" dirty="0" smtClean="0"/>
              <a:t>holistically at student lifecycle  - understand the student experience – what service experience is like for students. </a:t>
            </a:r>
          </a:p>
        </p:txBody>
      </p:sp>
      <p:sp>
        <p:nvSpPr>
          <p:cNvPr id="4" name="Slide Number Placeholder 3"/>
          <p:cNvSpPr>
            <a:spLocks noGrp="1"/>
          </p:cNvSpPr>
          <p:nvPr>
            <p:ph type="sldNum" sz="quarter" idx="10"/>
          </p:nvPr>
        </p:nvSpPr>
        <p:spPr/>
        <p:txBody>
          <a:bodyPr/>
          <a:lstStyle/>
          <a:p>
            <a:fld id="{814D50EA-8747-9D49-91C6-10EDD3B128C5}" type="slidenum">
              <a:rPr lang="en-US" smtClean="0"/>
              <a:t>2</a:t>
            </a:fld>
            <a:endParaRPr lang="en-US"/>
          </a:p>
        </p:txBody>
      </p:sp>
    </p:spTree>
    <p:extLst>
      <p:ext uri="{BB962C8B-B14F-4D97-AF65-F5344CB8AC3E}">
        <p14:creationId xmlns:p14="http://schemas.microsoft.com/office/powerpoint/2010/main" val="429006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Place emphasis on services</a:t>
            </a:r>
            <a:r>
              <a:rPr lang="en-US" sz="1200" baseline="0" dirty="0" smtClean="0"/>
              <a:t> for a successful transition to CCC and KK.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Goal is that Students are well informed before applying and registering. </a:t>
            </a:r>
            <a:r>
              <a:rPr lang="en-US" dirty="0" smtClean="0"/>
              <a:t>By counseling</a:t>
            </a:r>
            <a:r>
              <a:rPr lang="en-US" baseline="0" dirty="0" smtClean="0"/>
              <a:t> prospective students from an early or earlier stage – prior to orientation – KK can have meaningful discussions on the impact of earning college credentials, uncover potential obstacles students face for earlier detection of at risk students, and identify academically promising students. Now I’m making the assumption that much of this happens at orientation – once  student has applied.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strategy supports the goal to double graduation rate and achieve an IPEDs rate of more than 20% by 2018.  By having better informed and supported students, we have </a:t>
            </a:r>
            <a:r>
              <a:rPr lang="en-US" dirty="0" smtClean="0"/>
              <a:t>Earlier detection of at risk-students and academically promising students, </a:t>
            </a:r>
            <a:r>
              <a:rPr lang="en-US" baseline="0" dirty="0" smtClean="0"/>
              <a:t>we positively impact </a:t>
            </a:r>
            <a:r>
              <a:rPr lang="en-US" dirty="0" smtClean="0"/>
              <a:t>Reducing time for completion</a:t>
            </a:r>
            <a:r>
              <a:rPr lang="en-US" baseline="0" dirty="0" smtClean="0"/>
              <a:t> and thereby </a:t>
            </a:r>
            <a:r>
              <a:rPr lang="en-US" dirty="0" smtClean="0"/>
              <a:t>Increase retention.</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need to </a:t>
            </a:r>
            <a:r>
              <a:rPr lang="en-US" dirty="0" smtClean="0"/>
              <a:t>Address chronic dropout problem by uncovering student obstacles early</a:t>
            </a:r>
            <a:r>
              <a:rPr lang="en-US" baseline="0" dirty="0" smtClean="0"/>
              <a:t> and providing students with the support they need to graduate and be successful.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14D50EA-8747-9D49-91C6-10EDD3B128C5}" type="slidenum">
              <a:rPr lang="en-US" smtClean="0"/>
              <a:t>3</a:t>
            </a:fld>
            <a:endParaRPr lang="en-US"/>
          </a:p>
        </p:txBody>
      </p:sp>
    </p:spTree>
    <p:extLst>
      <p:ext uri="{BB962C8B-B14F-4D97-AF65-F5344CB8AC3E}">
        <p14:creationId xmlns:p14="http://schemas.microsoft.com/office/powerpoint/2010/main" val="316332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Insight into into who proceeds and persists – more cost effective to retain than to recruit one student to take the place of a withdrawing one.  </a:t>
            </a:r>
          </a:p>
          <a:p>
            <a:r>
              <a:rPr lang="en-US" sz="1200" baseline="0" dirty="0" smtClean="0"/>
              <a:t>DATA – programs, academic profile, intent at time of enrollment, etc.</a:t>
            </a:r>
          </a:p>
          <a:p>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How many students are full time?  How many in degrees and certificates?  How many are enrolling and completing signature program?</a:t>
            </a:r>
          </a:p>
          <a:p>
            <a:r>
              <a:rPr lang="en-US" sz="1200" baseline="0" dirty="0" smtClean="0"/>
              <a:t>Why students are leaving?  Is it</a:t>
            </a:r>
          </a:p>
          <a:p>
            <a:pPr marL="171450" indent="-171450">
              <a:buFont typeface="Arial"/>
              <a:buChar char="•"/>
            </a:pPr>
            <a:r>
              <a:rPr lang="en-US" sz="1200" baseline="0" dirty="0" smtClean="0"/>
              <a:t>Goal change or attainment			* uncertainty of educational/ career plan</a:t>
            </a:r>
          </a:p>
          <a:p>
            <a:pPr marL="171450" indent="-171450">
              <a:buFont typeface="Arial"/>
              <a:buChar char="•"/>
            </a:pPr>
            <a:r>
              <a:rPr lang="en-US" sz="1200" baseline="0" dirty="0" smtClean="0"/>
              <a:t>adjustment and transition difficulties		* academic difficulty</a:t>
            </a:r>
          </a:p>
          <a:p>
            <a:pPr marL="171450" indent="-171450">
              <a:buFont typeface="Arial"/>
              <a:buChar char="•"/>
            </a:pPr>
            <a:r>
              <a:rPr lang="en-US" sz="1200" baseline="0" dirty="0" smtClean="0"/>
              <a:t>finances, outside factors				* not a fit?</a:t>
            </a:r>
          </a:p>
          <a:p>
            <a:endParaRPr lang="en-US" sz="1200" baseline="0" dirty="0" smtClean="0"/>
          </a:p>
          <a:p>
            <a:r>
              <a:rPr lang="en-US" sz="1200" baseline="0" dirty="0" smtClean="0"/>
              <a:t>Earlier detection of at risk students allows us to address chronic drop out problems proactively by uncovering student obstacles early. </a:t>
            </a:r>
          </a:p>
          <a:p>
            <a:r>
              <a:rPr lang="en-US" sz="1200" baseline="0" dirty="0" smtClean="0"/>
              <a:t>Examine </a:t>
            </a:r>
          </a:p>
          <a:p>
            <a:pPr marL="171450" indent="-171450">
              <a:buFont typeface="Arial"/>
              <a:buChar char="•"/>
            </a:pPr>
            <a:r>
              <a:rPr lang="en-US" sz="1200" baseline="0" dirty="0" smtClean="0"/>
              <a:t>when and why students drop			* variables and student characteristics (gender, age, ability, racial, ethnic)</a:t>
            </a:r>
          </a:p>
          <a:p>
            <a:pPr marL="171450" indent="-171450">
              <a:buFont typeface="Arial"/>
              <a:buChar char="•"/>
            </a:pPr>
            <a:r>
              <a:rPr lang="en-US" sz="1200" baseline="0" dirty="0" smtClean="0"/>
              <a:t> persistence and completion by program, 	* persistence and completion rates to students in special retention related initiatives. </a:t>
            </a:r>
          </a:p>
          <a:p>
            <a:pPr marL="0" indent="0">
              <a:buFont typeface="Arial"/>
              <a:buNone/>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4D50EA-8747-9D49-91C6-10EDD3B128C5}" type="slidenum">
              <a:rPr lang="en-US" smtClean="0"/>
              <a:t>4</a:t>
            </a:fld>
            <a:endParaRPr lang="en-US"/>
          </a:p>
        </p:txBody>
      </p:sp>
    </p:spTree>
    <p:extLst>
      <p:ext uri="{BB962C8B-B14F-4D97-AF65-F5344CB8AC3E}">
        <p14:creationId xmlns:p14="http://schemas.microsoft.com/office/powerpoint/2010/main" val="274071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ENROLL</a:t>
            </a:r>
            <a:r>
              <a:rPr lang="en-US" baseline="0" dirty="0" smtClean="0"/>
              <a:t> WITH A PURPOSE. Create a service focused and student centric culture.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*Engage students proactively and continually through the nascent stages of the student lifecycle through application, acceptance, registration, matriculation, and beyond.  </a:t>
            </a:r>
          </a:p>
          <a:p>
            <a:r>
              <a:rPr lang="en-US" baseline="0" dirty="0" smtClean="0"/>
              <a:t> Students are well informed – often before applying, during the enrollment and registration process, and through matriculation.. (open houses, events, what is reach of KK and visit area high schools, </a:t>
            </a:r>
            <a:r>
              <a:rPr lang="en-US" baseline="0" dirty="0" err="1" smtClean="0"/>
              <a:t>etc</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Build relationships with students before application and acceptance. through a combination of tactics such to engage them in meaningful discussions to truly counsel them and make an informed recommendation to them.  Place emphasis on services</a:t>
            </a:r>
            <a:r>
              <a:rPr lang="en-US" sz="1200" baseline="0" dirty="0" smtClean="0"/>
              <a:t> for a successful transition to CCC.</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smtClean="0"/>
              <a:t>Conversation starters – Discovery and Motivation – Tell me about yourself.  What program are you interested in?  Why?  Are you currently working?  What is your schedule like? What are your career goals?  When are you hoping to begin a program?  Strengths? What skills are you hoping to gain?  What concerns do you have about starting college?  What might prevent you from reaching your goals?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200" baseline="0" dirty="0" smtClean="0"/>
              <a:t>Improve freshman intake services and integrate students into educational and social life of KK</a:t>
            </a:r>
          </a:p>
        </p:txBody>
      </p:sp>
      <p:sp>
        <p:nvSpPr>
          <p:cNvPr id="4" name="Slide Number Placeholder 3"/>
          <p:cNvSpPr>
            <a:spLocks noGrp="1"/>
          </p:cNvSpPr>
          <p:nvPr>
            <p:ph type="sldNum" sz="quarter" idx="10"/>
          </p:nvPr>
        </p:nvSpPr>
        <p:spPr/>
        <p:txBody>
          <a:bodyPr/>
          <a:lstStyle/>
          <a:p>
            <a:fld id="{814D50EA-8747-9D49-91C6-10EDD3B128C5}" type="slidenum">
              <a:rPr lang="en-US" smtClean="0"/>
              <a:t>5</a:t>
            </a:fld>
            <a:endParaRPr lang="en-US"/>
          </a:p>
        </p:txBody>
      </p:sp>
    </p:spTree>
    <p:extLst>
      <p:ext uri="{BB962C8B-B14F-4D97-AF65-F5344CB8AC3E}">
        <p14:creationId xmlns:p14="http://schemas.microsoft.com/office/powerpoint/2010/main" val="429006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Identify</a:t>
            </a:r>
            <a:r>
              <a:rPr lang="en-US" sz="1200" baseline="0" dirty="0" smtClean="0"/>
              <a:t> at risk students early and develop intervention strategies to support them.  It is far more effective to retain a student than to recruit a new student to take place of a withdrawing one.  As we all know Retention increases with early detection, early intervention, intrusive and continual intervention.  Some students will leave no matter what we do, some students will stay no matter what we do, and we need to identify and focus on the students who will allow us to influence their decisions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Similarly, we don’t want to forget about our academically promising students.  we want to ensure we are providing them support so they are challenged and achieving their potential.  </a:t>
            </a:r>
            <a:endParaRPr lang="en-US" dirty="0"/>
          </a:p>
        </p:txBody>
      </p:sp>
      <p:sp>
        <p:nvSpPr>
          <p:cNvPr id="4" name="Slide Number Placeholder 3"/>
          <p:cNvSpPr>
            <a:spLocks noGrp="1"/>
          </p:cNvSpPr>
          <p:nvPr>
            <p:ph type="sldNum" sz="quarter" idx="10"/>
          </p:nvPr>
        </p:nvSpPr>
        <p:spPr/>
        <p:txBody>
          <a:bodyPr/>
          <a:lstStyle/>
          <a:p>
            <a:fld id="{814D50EA-8747-9D49-91C6-10EDD3B128C5}" type="slidenum">
              <a:rPr lang="en-US" smtClean="0"/>
              <a:t>6</a:t>
            </a:fld>
            <a:endParaRPr lang="en-US"/>
          </a:p>
        </p:txBody>
      </p:sp>
    </p:spTree>
    <p:extLst>
      <p:ext uri="{BB962C8B-B14F-4D97-AF65-F5344CB8AC3E}">
        <p14:creationId xmlns:p14="http://schemas.microsoft.com/office/powerpoint/2010/main" val="429006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Positively impacts</a:t>
            </a:r>
            <a:r>
              <a:rPr lang="en-US" baseline="0" dirty="0" smtClean="0"/>
              <a:t> retention and enrollment, and creates a win win for both the student and the institution. Tremendous strides have been made with reinvention initiative – continue to do better than what is already being done. Students persist when they are making progress toward their educational and career goals and when they are satisfied with the quality of the programs, services, and overall environment.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Place emphasis on services</a:t>
            </a:r>
            <a:r>
              <a:rPr lang="en-US" sz="1200" baseline="0" dirty="0" smtClean="0"/>
              <a:t> for a successful transition to CCC and KK.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814D50EA-8747-9D49-91C6-10EDD3B128C5}" type="slidenum">
              <a:rPr lang="en-US" smtClean="0"/>
              <a:t>7</a:t>
            </a:fld>
            <a:endParaRPr lang="en-US"/>
          </a:p>
        </p:txBody>
      </p:sp>
    </p:spTree>
    <p:extLst>
      <p:ext uri="{BB962C8B-B14F-4D97-AF65-F5344CB8AC3E}">
        <p14:creationId xmlns:p14="http://schemas.microsoft.com/office/powerpoint/2010/main" val="230222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Willingness</a:t>
            </a:r>
            <a:r>
              <a:rPr lang="en-US" baseline="0" dirty="0" smtClean="0"/>
              <a:t> of staff and faculty.</a:t>
            </a:r>
          </a:p>
          <a:p>
            <a:endParaRPr lang="en-US" dirty="0" smtClean="0"/>
          </a:p>
          <a:p>
            <a:r>
              <a:rPr lang="en-US" dirty="0" smtClean="0"/>
              <a:t>Buy in –</a:t>
            </a:r>
            <a:r>
              <a:rPr lang="en-US" baseline="0" dirty="0" smtClean="0"/>
              <a:t>. Balance between being loyal to campus and meet district demands. Every school is different, and signature programs are different.  Populations are different.</a:t>
            </a:r>
          </a:p>
          <a:p>
            <a:endParaRPr lang="en-US" baseline="0" dirty="0" smtClean="0"/>
          </a:p>
          <a:p>
            <a:r>
              <a:rPr lang="en-US" baseline="0" dirty="0" smtClean="0"/>
              <a:t>Data – having access to clean and accurate data   </a:t>
            </a:r>
            <a:endParaRPr lang="en-US" dirty="0"/>
          </a:p>
        </p:txBody>
      </p:sp>
      <p:sp>
        <p:nvSpPr>
          <p:cNvPr id="4" name="Slide Number Placeholder 3"/>
          <p:cNvSpPr>
            <a:spLocks noGrp="1"/>
          </p:cNvSpPr>
          <p:nvPr>
            <p:ph type="sldNum" sz="quarter" idx="10"/>
          </p:nvPr>
        </p:nvSpPr>
        <p:spPr/>
        <p:txBody>
          <a:bodyPr/>
          <a:lstStyle/>
          <a:p>
            <a:fld id="{814D50EA-8747-9D49-91C6-10EDD3B128C5}" type="slidenum">
              <a:rPr lang="en-US" smtClean="0"/>
              <a:t>8</a:t>
            </a:fld>
            <a:endParaRPr lang="en-US"/>
          </a:p>
        </p:txBody>
      </p:sp>
    </p:spTree>
    <p:extLst>
      <p:ext uri="{BB962C8B-B14F-4D97-AF65-F5344CB8AC3E}">
        <p14:creationId xmlns:p14="http://schemas.microsoft.com/office/powerpoint/2010/main" val="348602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Consultative based approach. Understand needs and motivations of students.  Counsel</a:t>
            </a:r>
            <a:r>
              <a:rPr lang="en-US" baseline="0" dirty="0" smtClean="0"/>
              <a:t> them early – beginning in high school – on programs, features, benefits, </a:t>
            </a:r>
            <a:r>
              <a:rPr lang="en-US" baseline="0" dirty="0" err="1" smtClean="0"/>
              <a:t>etc</a:t>
            </a:r>
            <a:r>
              <a:rPr lang="en-US" baseline="0" dirty="0" smtClean="0"/>
              <a:t>  Understand their obstacles and concerns. (have open houses, events, what is reach of KK and visit area high schools, triggered emails, phone calls, </a:t>
            </a:r>
            <a:r>
              <a:rPr lang="en-US" baseline="0" dirty="0" err="1" smtClean="0"/>
              <a:t>etc</a:t>
            </a:r>
            <a:r>
              <a:rPr lang="en-US" baseline="0" dirty="0" smtClean="0"/>
              <a:t>).  Have counselors engage students in meaningful discussions.</a:t>
            </a:r>
          </a:p>
          <a:p>
            <a:endParaRPr lang="en-US" sz="1200" baseline="0" dirty="0" smtClean="0"/>
          </a:p>
          <a:p>
            <a:r>
              <a:rPr lang="en-US" sz="1200" baseline="0" dirty="0" smtClean="0"/>
              <a:t>*predictable schedules 		*automatic registration for duration of program 		* only able to register for classes relevant to program, </a:t>
            </a:r>
          </a:p>
          <a:p>
            <a:r>
              <a:rPr lang="en-US" sz="1200" baseline="0" dirty="0" smtClean="0"/>
              <a:t>* child care services on site, 	* CBE options to reduce time for completion.  		*Dedicated Transit service for students needing classes at other campuses.  Classes scheduled to accommodate 21</a:t>
            </a:r>
            <a:r>
              <a:rPr lang="en-US" sz="1200" baseline="30000" dirty="0" smtClean="0"/>
              <a:t>st</a:t>
            </a:r>
            <a:r>
              <a:rPr lang="en-US" sz="1200" baseline="0" dirty="0" smtClean="0"/>
              <a:t> century student</a:t>
            </a:r>
          </a:p>
          <a:p>
            <a:endParaRPr lang="en-US" dirty="0" smtClean="0"/>
          </a:p>
          <a:p>
            <a:r>
              <a:rPr lang="en-US" baseline="0" dirty="0" smtClean="0"/>
              <a:t>Intrusive - using data to inform decisions. Targeted. Know what we are going after. Different intervention strategies based upon the population you're going after. .  For example, First Generation Students face unique challenges (Washington Post Article) –parents and family members may view their entry into college as a break in the family system. First generation students may have different </a:t>
            </a:r>
            <a:r>
              <a:rPr lang="en-US" baseline="0" dirty="0" err="1" smtClean="0"/>
              <a:t>identies</a:t>
            </a:r>
            <a:r>
              <a:rPr lang="en-US" baseline="0" dirty="0" smtClean="0"/>
              <a:t> at home and at school. They may want to bring honor to their families but struggle with guilt.  May be working and supporting families, </a:t>
            </a:r>
            <a:r>
              <a:rPr lang="en-US" baseline="0" dirty="0" err="1" smtClean="0"/>
              <a:t>etc</a:t>
            </a:r>
            <a:r>
              <a:rPr lang="en-US" baseline="0" dirty="0" smtClean="0"/>
              <a:t>  Other associated high risk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Low high school grades			*Low level of </a:t>
            </a:r>
            <a:r>
              <a:rPr lang="en-US" baseline="0" dirty="0" err="1" smtClean="0"/>
              <a:t>motiavtion</a:t>
            </a:r>
            <a:r>
              <a:rPr lang="en-US" baseline="0" dirty="0" smtClean="0"/>
              <a:t>				*Late registration or late application		*ESL</a:t>
            </a:r>
          </a:p>
          <a:p>
            <a:pPr marL="171450" indent="-171450">
              <a:buFontTx/>
              <a:buChar char="•"/>
            </a:pPr>
            <a:r>
              <a:rPr lang="en-US" baseline="0" dirty="0" smtClean="0"/>
              <a:t>GED					* Uncertainty about program of study or reasons for attending college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Stop outs					* Work full time					* Single parents				* Excessive absences</a:t>
            </a:r>
          </a:p>
          <a:p>
            <a:pPr marL="0" indent="0">
              <a:buFontTx/>
              <a:buNone/>
            </a:pPr>
            <a:endParaRPr lang="en-US" baseline="0" dirty="0" smtClean="0"/>
          </a:p>
          <a:p>
            <a:pPr marL="0" indent="0">
              <a:buFontTx/>
              <a:buNone/>
            </a:pPr>
            <a:r>
              <a:rPr lang="en-US" baseline="0" dirty="0" smtClean="0"/>
              <a:t>DATA DRIVEN – signals, not perfect predictors.   			</a:t>
            </a:r>
            <a:r>
              <a:rPr lang="en-US" sz="1200" b="1" baseline="0" dirty="0" smtClean="0"/>
              <a:t>Strategies for at risk may entail tutoring, mentorship.</a:t>
            </a:r>
            <a:endParaRPr lang="en-US" sz="1200" b="1" dirty="0" smtClean="0"/>
          </a:p>
          <a:p>
            <a:pPr marL="171450" indent="-171450">
              <a:buFontTx/>
              <a:buChar char="•"/>
            </a:pPr>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4D50EA-8747-9D49-91C6-10EDD3B128C5}" type="slidenum">
              <a:rPr lang="en-US" smtClean="0"/>
              <a:t>9</a:t>
            </a:fld>
            <a:endParaRPr lang="en-US"/>
          </a:p>
        </p:txBody>
      </p:sp>
    </p:spTree>
    <p:extLst>
      <p:ext uri="{BB962C8B-B14F-4D97-AF65-F5344CB8AC3E}">
        <p14:creationId xmlns:p14="http://schemas.microsoft.com/office/powerpoint/2010/main" val="18522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March 1,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March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March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March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March 1,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March 1,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March 1,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March 1,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March 1,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1,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March 1,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March 1,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Kennedy-King College</a:t>
            </a:r>
            <a:br>
              <a:rPr lang="en-US" sz="4000" dirty="0" smtClean="0"/>
            </a:br>
            <a:endParaRPr lang="en-US" sz="4000" dirty="0"/>
          </a:p>
        </p:txBody>
      </p:sp>
      <p:sp>
        <p:nvSpPr>
          <p:cNvPr id="3" name="Subtitle 2"/>
          <p:cNvSpPr>
            <a:spLocks noGrp="1"/>
          </p:cNvSpPr>
          <p:nvPr>
            <p:ph type="subTitle" idx="1"/>
          </p:nvPr>
        </p:nvSpPr>
        <p:spPr/>
        <p:txBody>
          <a:bodyPr/>
          <a:lstStyle/>
          <a:p>
            <a:r>
              <a:rPr lang="en-US" dirty="0" smtClean="0"/>
              <a:t>Presented by: Carrie Shoemaker</a:t>
            </a:r>
            <a:endParaRPr lang="en-US" dirty="0"/>
          </a:p>
        </p:txBody>
      </p:sp>
      <p:pic>
        <p:nvPicPr>
          <p:cNvPr id="4" name="Picture 3"/>
          <p:cNvPicPr>
            <a:picLocks noChangeAspect="1"/>
          </p:cNvPicPr>
          <p:nvPr/>
        </p:nvPicPr>
        <p:blipFill>
          <a:blip r:embed="rId3"/>
          <a:stretch>
            <a:fillRect/>
          </a:stretch>
        </p:blipFill>
        <p:spPr>
          <a:xfrm>
            <a:off x="673173" y="3048000"/>
            <a:ext cx="2895600" cy="749300"/>
          </a:xfrm>
          <a:prstGeom prst="rect">
            <a:avLst/>
          </a:prstGeom>
        </p:spPr>
      </p:pic>
      <p:pic>
        <p:nvPicPr>
          <p:cNvPr id="5" name="Picture 4"/>
          <p:cNvPicPr>
            <a:picLocks noChangeAspect="1"/>
          </p:cNvPicPr>
          <p:nvPr/>
        </p:nvPicPr>
        <p:blipFill>
          <a:blip r:embed="rId4"/>
          <a:stretch>
            <a:fillRect/>
          </a:stretch>
        </p:blipFill>
        <p:spPr>
          <a:xfrm>
            <a:off x="4565650" y="3035300"/>
            <a:ext cx="2705100" cy="762000"/>
          </a:xfrm>
          <a:prstGeom prst="rect">
            <a:avLst/>
          </a:prstGeom>
        </p:spPr>
      </p:pic>
    </p:spTree>
    <p:extLst>
      <p:ext uri="{BB962C8B-B14F-4D97-AF65-F5344CB8AC3E}">
        <p14:creationId xmlns:p14="http://schemas.microsoft.com/office/powerpoint/2010/main" val="216026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smtClean="0"/>
              <a:t>THANK YOU!</a:t>
            </a:r>
            <a:br>
              <a:rPr lang="en-US" sz="4000" dirty="0" smtClean="0"/>
            </a:br>
            <a:r>
              <a:rPr lang="en-US" sz="4000" dirty="0"/>
              <a:t/>
            </a:r>
            <a:br>
              <a:rPr lang="en-US" sz="4000" dirty="0"/>
            </a:br>
            <a:endParaRPr lang="en-US" sz="4000"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73173" y="3048000"/>
            <a:ext cx="2895600" cy="749300"/>
          </a:xfrm>
          <a:prstGeom prst="rect">
            <a:avLst/>
          </a:prstGeom>
        </p:spPr>
      </p:pic>
      <p:pic>
        <p:nvPicPr>
          <p:cNvPr id="5" name="Picture 4"/>
          <p:cNvPicPr>
            <a:picLocks noChangeAspect="1"/>
          </p:cNvPicPr>
          <p:nvPr/>
        </p:nvPicPr>
        <p:blipFill>
          <a:blip r:embed="rId4"/>
          <a:stretch>
            <a:fillRect/>
          </a:stretch>
        </p:blipFill>
        <p:spPr>
          <a:xfrm>
            <a:off x="4565650" y="3035300"/>
            <a:ext cx="2705100" cy="762000"/>
          </a:xfrm>
          <a:prstGeom prst="rect">
            <a:avLst/>
          </a:prstGeom>
        </p:spPr>
      </p:pic>
    </p:spTree>
    <p:extLst>
      <p:ext uri="{BB962C8B-B14F-4D97-AF65-F5344CB8AC3E}">
        <p14:creationId xmlns:p14="http://schemas.microsoft.com/office/powerpoint/2010/main" val="319753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599882"/>
          </a:xfrm>
        </p:spPr>
        <p:txBody>
          <a:bodyPr>
            <a:normAutofit fontScale="90000"/>
          </a:bodyPr>
          <a:lstStyle/>
          <a:p>
            <a:pPr algn="ctr"/>
            <a:r>
              <a:rPr lang="en-US" dirty="0" smtClean="0"/>
              <a:t>Reinvention Goal 1</a:t>
            </a:r>
            <a:br>
              <a:rPr lang="en-US" dirty="0" smtClean="0"/>
            </a:br>
            <a:r>
              <a:rPr lang="en-US" dirty="0" smtClean="0"/>
              <a:t/>
            </a:r>
            <a:br>
              <a:rPr lang="en-US" dirty="0" smtClean="0"/>
            </a:br>
            <a:r>
              <a:rPr lang="en-US" sz="2400" dirty="0" smtClean="0">
                <a:solidFill>
                  <a:schemeClr val="tx1"/>
                </a:solidFill>
              </a:rPr>
              <a:t>Increase the number of students earning college credentials of economic value.</a:t>
            </a:r>
            <a:endParaRPr lang="en-US" dirty="0">
              <a:solidFill>
                <a:schemeClr val="tx1"/>
              </a:solidFill>
            </a:endParaRPr>
          </a:p>
        </p:txBody>
      </p:sp>
      <p:sp>
        <p:nvSpPr>
          <p:cNvPr id="3" name="Content Placeholder 2"/>
          <p:cNvSpPr>
            <a:spLocks noGrp="1"/>
          </p:cNvSpPr>
          <p:nvPr>
            <p:ph idx="1"/>
          </p:nvPr>
        </p:nvSpPr>
        <p:spPr>
          <a:xfrm>
            <a:off x="846718" y="2428990"/>
            <a:ext cx="6194413" cy="3899757"/>
          </a:xfrm>
        </p:spPr>
        <p:txBody>
          <a:bodyPr>
            <a:noAutofit/>
          </a:bodyPr>
          <a:lstStyle/>
          <a:p>
            <a:pPr algn="ctr"/>
            <a:r>
              <a:rPr lang="en-US" sz="2400" dirty="0" smtClean="0"/>
              <a:t>ENROLL WITH A PURPOSE.</a:t>
            </a:r>
            <a:endParaRPr lang="en-US" sz="2400" dirty="0"/>
          </a:p>
        </p:txBody>
      </p:sp>
      <p:pic>
        <p:nvPicPr>
          <p:cNvPr id="4" name="Picture 3"/>
          <p:cNvPicPr>
            <a:picLocks noChangeAspect="1"/>
          </p:cNvPicPr>
          <p:nvPr/>
        </p:nvPicPr>
        <p:blipFill>
          <a:blip r:embed="rId3"/>
          <a:stretch>
            <a:fillRect/>
          </a:stretch>
        </p:blipFill>
        <p:spPr>
          <a:xfrm>
            <a:off x="2283795" y="3543207"/>
            <a:ext cx="4567824" cy="2785540"/>
          </a:xfrm>
          <a:prstGeom prst="rect">
            <a:avLst/>
          </a:prstGeom>
        </p:spPr>
      </p:pic>
    </p:spTree>
    <p:extLst>
      <p:ext uri="{BB962C8B-B14F-4D97-AF65-F5344CB8AC3E}">
        <p14:creationId xmlns:p14="http://schemas.microsoft.com/office/powerpoint/2010/main" val="9672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6791859" cy="1371600"/>
          </a:xfrm>
        </p:spPr>
        <p:txBody>
          <a:bodyPr>
            <a:normAutofit/>
          </a:bodyPr>
          <a:lstStyle/>
          <a:p>
            <a:r>
              <a:rPr lang="en-US" dirty="0" smtClean="0"/>
              <a:t>Major Problem </a:t>
            </a:r>
            <a:r>
              <a:rPr lang="en-US" dirty="0" err="1" smtClean="0"/>
              <a:t>AdDresses</a:t>
            </a:r>
            <a:r>
              <a:rPr lang="en-US" dirty="0" smtClean="0"/>
              <a:t>: RETENTION</a:t>
            </a:r>
            <a:endParaRPr lang="en-US" dirty="0"/>
          </a:p>
        </p:txBody>
      </p:sp>
      <p:sp>
        <p:nvSpPr>
          <p:cNvPr id="3" name="Content Placeholder 2"/>
          <p:cNvSpPr>
            <a:spLocks noGrp="1"/>
          </p:cNvSpPr>
          <p:nvPr>
            <p:ph idx="1"/>
          </p:nvPr>
        </p:nvSpPr>
        <p:spPr/>
        <p:txBody>
          <a:bodyPr>
            <a:normAutofit/>
          </a:bodyPr>
          <a:lstStyle/>
          <a:p>
            <a:r>
              <a:rPr lang="en-US" dirty="0" smtClean="0"/>
              <a:t>FACTS:</a:t>
            </a:r>
          </a:p>
          <a:p>
            <a:r>
              <a:rPr lang="en-US" dirty="0" smtClean="0"/>
              <a:t>9 in 10 first time-full time students fail to complete within three years.</a:t>
            </a:r>
          </a:p>
          <a:p>
            <a:r>
              <a:rPr lang="en-US" dirty="0" smtClean="0"/>
              <a:t>Roughly half of students fail to reach 15 credit hours.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6113640" y="4843364"/>
            <a:ext cx="3030360" cy="2073628"/>
          </a:xfrm>
          <a:prstGeom prst="rect">
            <a:avLst/>
          </a:prstGeom>
        </p:spPr>
      </p:pic>
    </p:spTree>
    <p:extLst>
      <p:ext uri="{BB962C8B-B14F-4D97-AF65-F5344CB8AC3E}">
        <p14:creationId xmlns:p14="http://schemas.microsoft.com/office/powerpoint/2010/main" val="257305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Information Needed</a:t>
            </a:r>
            <a:endParaRPr lang="en-US" dirty="0"/>
          </a:p>
        </p:txBody>
      </p:sp>
      <p:sp>
        <p:nvSpPr>
          <p:cNvPr id="3" name="Content Placeholder 2"/>
          <p:cNvSpPr>
            <a:spLocks noGrp="1"/>
          </p:cNvSpPr>
          <p:nvPr>
            <p:ph idx="1"/>
          </p:nvPr>
        </p:nvSpPr>
        <p:spPr/>
        <p:txBody>
          <a:bodyPr/>
          <a:lstStyle/>
          <a:p>
            <a:endParaRPr lang="en-US" dirty="0" smtClean="0"/>
          </a:p>
          <a:p>
            <a:r>
              <a:rPr lang="en-US" dirty="0" smtClean="0"/>
              <a:t>Assess current state.</a:t>
            </a:r>
          </a:p>
          <a:p>
            <a:r>
              <a:rPr lang="en-US" dirty="0" smtClean="0"/>
              <a:t>Gain insight into who proceeds and persists.</a:t>
            </a:r>
          </a:p>
          <a:p>
            <a:r>
              <a:rPr lang="en-US" dirty="0" smtClean="0"/>
              <a:t>Gain insight into why students are leaving.</a:t>
            </a:r>
          </a:p>
          <a:p>
            <a:r>
              <a:rPr lang="en-US" dirty="0" smtClean="0"/>
              <a:t>Gather data to examine </a:t>
            </a:r>
            <a:r>
              <a:rPr lang="en-US" dirty="0"/>
              <a:t>the common characteristics of </a:t>
            </a:r>
            <a:r>
              <a:rPr lang="en-US" dirty="0" err="1"/>
              <a:t>persisters</a:t>
            </a:r>
            <a:r>
              <a:rPr lang="en-US" dirty="0"/>
              <a:t>, completers, stop outs, drop outs, </a:t>
            </a:r>
            <a:r>
              <a:rPr lang="en-US" dirty="0" smtClean="0"/>
              <a:t>dismissals.</a:t>
            </a:r>
          </a:p>
          <a:p>
            <a:endParaRPr lang="en-US" dirty="0"/>
          </a:p>
          <a:p>
            <a:endParaRPr lang="en-US" dirty="0"/>
          </a:p>
        </p:txBody>
      </p:sp>
    </p:spTree>
    <p:extLst>
      <p:ext uri="{BB962C8B-B14F-4D97-AF65-F5344CB8AC3E}">
        <p14:creationId xmlns:p14="http://schemas.microsoft.com/office/powerpoint/2010/main" val="420342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599882"/>
          </a:xfrm>
        </p:spPr>
        <p:txBody>
          <a:bodyPr>
            <a:normAutofit fontScale="90000"/>
          </a:bodyPr>
          <a:lstStyle/>
          <a:p>
            <a:pPr algn="ctr"/>
            <a:r>
              <a:rPr lang="en-US" dirty="0" smtClean="0"/>
              <a:t>Reinvention Goal 1</a:t>
            </a:r>
            <a:br>
              <a:rPr lang="en-US" dirty="0" smtClean="0"/>
            </a:br>
            <a:r>
              <a:rPr lang="en-US" dirty="0" smtClean="0"/>
              <a:t/>
            </a:r>
            <a:br>
              <a:rPr lang="en-US" dirty="0" smtClean="0"/>
            </a:br>
            <a:r>
              <a:rPr lang="en-US" sz="2400" dirty="0" smtClean="0">
                <a:solidFill>
                  <a:schemeClr val="tx1"/>
                </a:solidFill>
              </a:rPr>
              <a:t>Increase the number of students earning college credentials of economic value</a:t>
            </a:r>
            <a:endParaRPr lang="en-US" dirty="0">
              <a:solidFill>
                <a:schemeClr val="tx1"/>
              </a:solidFill>
            </a:endParaRPr>
          </a:p>
        </p:txBody>
      </p:sp>
      <p:sp>
        <p:nvSpPr>
          <p:cNvPr id="3" name="Content Placeholder 2"/>
          <p:cNvSpPr>
            <a:spLocks noGrp="1"/>
          </p:cNvSpPr>
          <p:nvPr>
            <p:ph idx="1"/>
          </p:nvPr>
        </p:nvSpPr>
        <p:spPr>
          <a:xfrm>
            <a:off x="457200" y="1752600"/>
            <a:ext cx="6940444" cy="5105400"/>
          </a:xfrm>
        </p:spPr>
        <p:txBody>
          <a:bodyPr>
            <a:noAutofit/>
          </a:bodyPr>
          <a:lstStyle/>
          <a:p>
            <a:endParaRPr lang="en-US" sz="2400" dirty="0" smtClean="0"/>
          </a:p>
          <a:p>
            <a:endParaRPr lang="en-US" sz="2400" dirty="0" smtClean="0"/>
          </a:p>
          <a:p>
            <a:pPr marL="342900" indent="-342900">
              <a:buFont typeface="Arial"/>
              <a:buChar char="•"/>
            </a:pPr>
            <a:r>
              <a:rPr lang="en-US" sz="2400" dirty="0" smtClean="0"/>
              <a:t>Engage students proactively and continually.</a:t>
            </a:r>
            <a:endParaRPr lang="en-US" sz="2400" dirty="0"/>
          </a:p>
          <a:p>
            <a:pPr marL="342900" indent="-342900">
              <a:buFont typeface="Arial"/>
              <a:buChar char="•"/>
            </a:pPr>
            <a:r>
              <a:rPr lang="en-US" sz="2400" dirty="0" smtClean="0"/>
              <a:t>Build relationships with students before application and acceptance.</a:t>
            </a:r>
          </a:p>
        </p:txBody>
      </p:sp>
    </p:spTree>
    <p:extLst>
      <p:ext uri="{BB962C8B-B14F-4D97-AF65-F5344CB8AC3E}">
        <p14:creationId xmlns:p14="http://schemas.microsoft.com/office/powerpoint/2010/main" val="228921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599882"/>
          </a:xfrm>
        </p:spPr>
        <p:txBody>
          <a:bodyPr>
            <a:normAutofit fontScale="90000"/>
          </a:bodyPr>
          <a:lstStyle/>
          <a:p>
            <a:pPr algn="ctr"/>
            <a:r>
              <a:rPr lang="en-US" dirty="0" smtClean="0"/>
              <a:t>Reinvention Goal 1</a:t>
            </a:r>
            <a:br>
              <a:rPr lang="en-US" dirty="0" smtClean="0"/>
            </a:br>
            <a:r>
              <a:rPr lang="en-US" dirty="0" smtClean="0"/>
              <a:t/>
            </a:r>
            <a:br>
              <a:rPr lang="en-US" dirty="0" smtClean="0"/>
            </a:br>
            <a:r>
              <a:rPr lang="en-US" sz="2400" dirty="0" smtClean="0">
                <a:solidFill>
                  <a:schemeClr val="tx1"/>
                </a:solidFill>
              </a:rPr>
              <a:t>Increase the number of students earning college credentials of economic value</a:t>
            </a:r>
            <a:endParaRPr lang="en-US" dirty="0">
              <a:solidFill>
                <a:schemeClr val="tx1"/>
              </a:solidFill>
            </a:endParaRPr>
          </a:p>
        </p:txBody>
      </p:sp>
      <p:sp>
        <p:nvSpPr>
          <p:cNvPr id="3" name="Content Placeholder 2"/>
          <p:cNvSpPr>
            <a:spLocks noGrp="1"/>
          </p:cNvSpPr>
          <p:nvPr>
            <p:ph idx="1"/>
          </p:nvPr>
        </p:nvSpPr>
        <p:spPr>
          <a:xfrm>
            <a:off x="457200" y="1752600"/>
            <a:ext cx="6940444" cy="5105400"/>
          </a:xfrm>
        </p:spPr>
        <p:txBody>
          <a:bodyPr>
            <a:noAutofit/>
          </a:bodyPr>
          <a:lstStyle/>
          <a:p>
            <a:endParaRPr lang="en-US" sz="2400" dirty="0"/>
          </a:p>
          <a:p>
            <a:r>
              <a:rPr lang="en-US" sz="2400" dirty="0" smtClean="0"/>
              <a:t>Early student engagement leads to</a:t>
            </a:r>
            <a:r>
              <a:rPr lang="is-IS" sz="2400" dirty="0" smtClean="0"/>
              <a:t>....</a:t>
            </a:r>
          </a:p>
          <a:p>
            <a:endParaRPr lang="is-IS" sz="2400" dirty="0"/>
          </a:p>
          <a:p>
            <a:pPr marL="342900" indent="-342900">
              <a:buFont typeface="Arial"/>
              <a:buChar char="•"/>
            </a:pPr>
            <a:r>
              <a:rPr lang="is-IS" sz="2400" dirty="0" smtClean="0"/>
              <a:t>Early</a:t>
            </a:r>
            <a:r>
              <a:rPr lang="en-US" sz="2400" dirty="0"/>
              <a:t> i</a:t>
            </a:r>
            <a:r>
              <a:rPr lang="en-US" sz="2400" dirty="0" smtClean="0"/>
              <a:t>dentification of at risk students. </a:t>
            </a:r>
          </a:p>
          <a:p>
            <a:pPr marL="342900" indent="-342900">
              <a:buFont typeface="Arial"/>
              <a:buChar char="•"/>
            </a:pPr>
            <a:r>
              <a:rPr lang="en-US" sz="2400" dirty="0"/>
              <a:t>Early </a:t>
            </a:r>
            <a:r>
              <a:rPr lang="en-US" sz="2400" dirty="0" smtClean="0"/>
              <a:t>identification of </a:t>
            </a:r>
            <a:r>
              <a:rPr lang="en-US" sz="2400" dirty="0"/>
              <a:t>academically promising students.</a:t>
            </a:r>
          </a:p>
          <a:p>
            <a:endParaRPr lang="en-US" sz="2400" dirty="0" smtClean="0"/>
          </a:p>
          <a:p>
            <a:endParaRPr lang="en-US" sz="2400" dirty="0" smtClean="0"/>
          </a:p>
        </p:txBody>
      </p:sp>
    </p:spTree>
    <p:extLst>
      <p:ext uri="{BB962C8B-B14F-4D97-AF65-F5344CB8AC3E}">
        <p14:creationId xmlns:p14="http://schemas.microsoft.com/office/powerpoint/2010/main" val="388317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pPr algn="ctr"/>
            <a:endParaRPr lang="en-US" dirty="0" smtClean="0"/>
          </a:p>
          <a:p>
            <a:pPr algn="ctr"/>
            <a:endParaRPr lang="en-US" dirty="0"/>
          </a:p>
          <a:p>
            <a:pPr algn="ctr"/>
            <a:r>
              <a:rPr lang="en-US" sz="3200" dirty="0" smtClean="0"/>
              <a:t>By engaging students early and throughout the lifecycle, Kennedy-King College will have better informed and better supported students which benefits both the student and the institution and leads to higher retention.</a:t>
            </a:r>
            <a:endParaRPr lang="en-US" dirty="0" smtClean="0"/>
          </a:p>
          <a:p>
            <a:pPr algn="ctr"/>
            <a:endParaRPr lang="en-US" dirty="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0162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Concerns that need to be addressed:</a:t>
            </a:r>
            <a:endParaRPr lang="en-US" dirty="0"/>
          </a:p>
        </p:txBody>
      </p:sp>
      <p:sp>
        <p:nvSpPr>
          <p:cNvPr id="3" name="Content Placeholder 2"/>
          <p:cNvSpPr>
            <a:spLocks noGrp="1"/>
          </p:cNvSpPr>
          <p:nvPr>
            <p:ph idx="1"/>
          </p:nvPr>
        </p:nvSpPr>
        <p:spPr/>
        <p:txBody>
          <a:bodyPr/>
          <a:lstStyle/>
          <a:p>
            <a:r>
              <a:rPr lang="en-US" dirty="0" smtClean="0"/>
              <a:t>Scalability – what resources and staff can be dedicated to additional outreach to prospective students?</a:t>
            </a:r>
          </a:p>
          <a:p>
            <a:endParaRPr lang="en-US" dirty="0"/>
          </a:p>
          <a:p>
            <a:r>
              <a:rPr lang="en-US" dirty="0" smtClean="0"/>
              <a:t>Buy-In from team.</a:t>
            </a:r>
          </a:p>
          <a:p>
            <a:endParaRPr lang="en-US" dirty="0"/>
          </a:p>
          <a:p>
            <a:r>
              <a:rPr lang="en-US" dirty="0" smtClean="0"/>
              <a:t>Clean Data.</a:t>
            </a:r>
            <a:endParaRPr lang="en-US" dirty="0"/>
          </a:p>
        </p:txBody>
      </p:sp>
    </p:spTree>
    <p:extLst>
      <p:ext uri="{BB962C8B-B14F-4D97-AF65-F5344CB8AC3E}">
        <p14:creationId xmlns:p14="http://schemas.microsoft.com/office/powerpoint/2010/main" val="1886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pPr algn="ctr"/>
            <a:r>
              <a:rPr lang="en-US" dirty="0" smtClean="0"/>
              <a:t>BETTER UNDERSTAND STUDENTS</a:t>
            </a:r>
          </a:p>
          <a:p>
            <a:endParaRPr lang="en-US" dirty="0"/>
          </a:p>
          <a:p>
            <a:r>
              <a:rPr lang="en-US" dirty="0" smtClean="0"/>
              <a:t>Early(</a:t>
            </a:r>
            <a:r>
              <a:rPr lang="en-US" dirty="0" err="1" smtClean="0"/>
              <a:t>ier</a:t>
            </a:r>
            <a:r>
              <a:rPr lang="en-US" dirty="0" smtClean="0"/>
              <a:t>) student engagement and meaningful relationship building.  </a:t>
            </a:r>
          </a:p>
          <a:p>
            <a:endParaRPr lang="en-US" dirty="0" smtClean="0"/>
          </a:p>
          <a:p>
            <a:r>
              <a:rPr lang="en-US" dirty="0" smtClean="0"/>
              <a:t>Reduce time and obstacles for completion.</a:t>
            </a:r>
          </a:p>
          <a:p>
            <a:endParaRPr lang="en-US" dirty="0" smtClean="0"/>
          </a:p>
          <a:p>
            <a:r>
              <a:rPr lang="en-US" dirty="0" smtClean="0"/>
              <a:t>Correctly identify  at risk students and provide them with Intrusive and continuous intervention.</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502400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443</TotalTime>
  <Words>1115</Words>
  <Application>Microsoft Macintosh PowerPoint</Application>
  <PresentationFormat>On-screen Show (4:3)</PresentationFormat>
  <Paragraphs>131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Kennedy-King College </vt:lpstr>
      <vt:lpstr>Reinvention Goal 1  Increase the number of students earning college credentials of economic value.</vt:lpstr>
      <vt:lpstr>Major Problem AdDresses: RETENTION</vt:lpstr>
      <vt:lpstr>Additional Information Needed</vt:lpstr>
      <vt:lpstr>Reinvention Goal 1  Increase the number of students earning college credentials of economic value</vt:lpstr>
      <vt:lpstr>Reinvention Goal 1  Increase the number of students earning college credentials of economic value</vt:lpstr>
      <vt:lpstr>RESULTS:</vt:lpstr>
      <vt:lpstr>Concerns that need to be addressed:</vt:lpstr>
      <vt:lpstr>PLAN</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Kennedy-King College </dc:title>
  <dc:creator>Carrie Alane Shoemaker</dc:creator>
  <cp:lastModifiedBy>Carrie Alane Shoemaker</cp:lastModifiedBy>
  <cp:revision>33</cp:revision>
  <cp:lastPrinted>2016-02-16T03:30:04Z</cp:lastPrinted>
  <dcterms:created xsi:type="dcterms:W3CDTF">2016-02-15T16:35:51Z</dcterms:created>
  <dcterms:modified xsi:type="dcterms:W3CDTF">2016-03-01T06:06:24Z</dcterms:modified>
</cp:coreProperties>
</file>