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notesMasterIdLst>
    <p:notesMasterId r:id="rId16"/>
  </p:notesMasterIdLst>
  <p:handoutMasterIdLst>
    <p:handoutMasterId r:id="rId17"/>
  </p:handoutMasterIdLst>
  <p:sldIdLst>
    <p:sldId id="256" r:id="rId2"/>
    <p:sldId id="267" r:id="rId3"/>
    <p:sldId id="273" r:id="rId4"/>
    <p:sldId id="276" r:id="rId5"/>
    <p:sldId id="258" r:id="rId6"/>
    <p:sldId id="281" r:id="rId7"/>
    <p:sldId id="259" r:id="rId8"/>
    <p:sldId id="278" r:id="rId9"/>
    <p:sldId id="260" r:id="rId10"/>
    <p:sldId id="279" r:id="rId11"/>
    <p:sldId id="282" r:id="rId12"/>
    <p:sldId id="280" r:id="rId13"/>
    <p:sldId id="277"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50" autoAdjust="0"/>
  </p:normalViewPr>
  <p:slideViewPr>
    <p:cSldViewPr snapToGrid="0" snapToObjects="1">
      <p:cViewPr>
        <p:scale>
          <a:sx n="75" d="100"/>
          <a:sy n="75" d="100"/>
        </p:scale>
        <p:origin x="-1336"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D5AF1F-59E5-8C41-AF19-1EBFBBAF5E01}" type="datetimeFigureOut">
              <a:rPr lang="en-US" smtClean="0"/>
              <a:t>8/10/16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8C7898-347B-C142-9B29-9306532F8204}" type="slidenum">
              <a:rPr lang="en-US" smtClean="0"/>
              <a:t>‹#›</a:t>
            </a:fld>
            <a:endParaRPr lang="en-US"/>
          </a:p>
        </p:txBody>
      </p:sp>
    </p:spTree>
    <p:extLst>
      <p:ext uri="{BB962C8B-B14F-4D97-AF65-F5344CB8AC3E}">
        <p14:creationId xmlns:p14="http://schemas.microsoft.com/office/powerpoint/2010/main" val="4103464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791811-5C68-7847-8544-BAC6B38AE728}" type="datetimeFigureOut">
              <a:rPr lang="en-US" smtClean="0"/>
              <a:t>8/10/16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E91420-81B3-2541-A946-0920CE639385}" type="slidenum">
              <a:rPr lang="en-US" smtClean="0"/>
              <a:t>‹#›</a:t>
            </a:fld>
            <a:endParaRPr lang="en-US"/>
          </a:p>
        </p:txBody>
      </p:sp>
    </p:spTree>
    <p:extLst>
      <p:ext uri="{BB962C8B-B14F-4D97-AF65-F5344CB8AC3E}">
        <p14:creationId xmlns:p14="http://schemas.microsoft.com/office/powerpoint/2010/main" val="32185123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1</a:t>
            </a:fld>
            <a:endParaRPr lang="en-US"/>
          </a:p>
        </p:txBody>
      </p:sp>
    </p:spTree>
    <p:extLst>
      <p:ext uri="{BB962C8B-B14F-4D97-AF65-F5344CB8AC3E}">
        <p14:creationId xmlns:p14="http://schemas.microsoft.com/office/powerpoint/2010/main" val="3885616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Ways to support enrollment</a:t>
            </a:r>
            <a:r>
              <a:rPr lang="en-US" baseline="0" dirty="0" smtClean="0"/>
              <a:t> and outreach strategy </a:t>
            </a:r>
            <a:r>
              <a:rPr lang="en-US" baseline="0" dirty="0" smtClean="0"/>
              <a:t>–– </a:t>
            </a:r>
            <a:r>
              <a:rPr lang="en-US" baseline="0" dirty="0" smtClean="0"/>
              <a:t>top of the mind awareness</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10</a:t>
            </a:fld>
            <a:endParaRPr lang="en-US"/>
          </a:p>
        </p:txBody>
      </p:sp>
    </p:spTree>
    <p:extLst>
      <p:ext uri="{BB962C8B-B14F-4D97-AF65-F5344CB8AC3E}">
        <p14:creationId xmlns:p14="http://schemas.microsoft.com/office/powerpoint/2010/main" val="99376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Ways to support enrollment</a:t>
            </a:r>
            <a:r>
              <a:rPr lang="en-US" baseline="0" dirty="0" smtClean="0"/>
              <a:t> and outreach strategy </a:t>
            </a:r>
            <a:r>
              <a:rPr lang="en-US" baseline="0" dirty="0" smtClean="0"/>
              <a:t>–– </a:t>
            </a:r>
            <a:r>
              <a:rPr lang="en-US" baseline="0" dirty="0" smtClean="0"/>
              <a:t>top of the mind awareness</a:t>
            </a:r>
            <a:r>
              <a:rPr lang="en-US" baseline="0" dirty="0" smtClean="0"/>
              <a:t>.</a:t>
            </a:r>
          </a:p>
          <a:p>
            <a:endParaRPr lang="en-US" baseline="0" dirty="0" smtClean="0"/>
          </a:p>
          <a:p>
            <a:r>
              <a:rPr lang="en-US" baseline="0" dirty="0" smtClean="0"/>
              <a:t>Hand deliver accepts – celebrations at partner schools for accepted students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11</a:t>
            </a:fld>
            <a:endParaRPr lang="en-US"/>
          </a:p>
        </p:txBody>
      </p:sp>
    </p:spTree>
    <p:extLst>
      <p:ext uri="{BB962C8B-B14F-4D97-AF65-F5344CB8AC3E}">
        <p14:creationId xmlns:p14="http://schemas.microsoft.com/office/powerpoint/2010/main" val="9937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12</a:t>
            </a:fld>
            <a:endParaRPr lang="en-US"/>
          </a:p>
        </p:txBody>
      </p:sp>
    </p:spTree>
    <p:extLst>
      <p:ext uri="{BB962C8B-B14F-4D97-AF65-F5344CB8AC3E}">
        <p14:creationId xmlns:p14="http://schemas.microsoft.com/office/powerpoint/2010/main" val="99376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characteristics</a:t>
            </a:r>
            <a:r>
              <a:rPr lang="en-US" baseline="0" dirty="0" smtClean="0"/>
              <a:t> of most successful HP3 students </a:t>
            </a:r>
          </a:p>
          <a:p>
            <a:r>
              <a:rPr lang="en-US" baseline="0" dirty="0" smtClean="0"/>
              <a:t>Biggest bang for buck with marketing </a:t>
            </a:r>
            <a:r>
              <a:rPr lang="en-US" baseline="0" dirty="0" smtClean="0"/>
              <a:t>efforts</a:t>
            </a:r>
          </a:p>
          <a:p>
            <a:endParaRPr lang="en-US" baseline="0" dirty="0" smtClean="0"/>
          </a:p>
          <a:p>
            <a:r>
              <a:rPr lang="en-US" baseline="0" dirty="0" smtClean="0"/>
              <a:t>Also track student persistence and completion term to term, year to year, and degree  and program completion (assist in setting realistic goals)</a:t>
            </a:r>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13</a:t>
            </a:fld>
            <a:endParaRPr lang="en-US"/>
          </a:p>
        </p:txBody>
      </p:sp>
    </p:spTree>
    <p:extLst>
      <p:ext uri="{BB962C8B-B14F-4D97-AF65-F5344CB8AC3E}">
        <p14:creationId xmlns:p14="http://schemas.microsoft.com/office/powerpoint/2010/main" val="2111710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Implement</a:t>
            </a:r>
            <a:r>
              <a:rPr lang="en-US" baseline="0" dirty="0" smtClean="0"/>
              <a:t> </a:t>
            </a:r>
            <a:r>
              <a:rPr lang="en-US" baseline="0" dirty="0" smtClean="0"/>
              <a:t>a </a:t>
            </a:r>
            <a:r>
              <a:rPr lang="en-US" baseline="0" dirty="0" smtClean="0"/>
              <a:t>service-based </a:t>
            </a:r>
            <a:r>
              <a:rPr lang="en-US" baseline="0" dirty="0" smtClean="0"/>
              <a:t>culture </a:t>
            </a:r>
            <a:r>
              <a:rPr lang="en-US" baseline="0" dirty="0" smtClean="0">
                <a:sym typeface="Wingdings"/>
              </a:rPr>
              <a:t> </a:t>
            </a:r>
            <a:r>
              <a:rPr lang="en-US" baseline="0" dirty="0" smtClean="0"/>
              <a:t>leads to strong relationships with prospective students that leads to enrollments and graduates.  </a:t>
            </a:r>
          </a:p>
          <a:p>
            <a:pPr marL="171450" indent="-171450">
              <a:buFont typeface="Arial"/>
              <a:buChar char="•"/>
            </a:pPr>
            <a:r>
              <a:rPr lang="en-US" baseline="0" dirty="0" smtClean="0"/>
              <a:t>Truly </a:t>
            </a:r>
            <a:r>
              <a:rPr lang="en-US" baseline="0" dirty="0" smtClean="0"/>
              <a:t>counsel the student to determine if NLU is a good </a:t>
            </a:r>
            <a:r>
              <a:rPr lang="en-US" baseline="0" dirty="0" smtClean="0"/>
              <a:t>fit </a:t>
            </a:r>
            <a:r>
              <a:rPr lang="en-US" baseline="0" dirty="0" smtClean="0"/>
              <a:t>and garner enough information from the student to provide an informed recommendation. </a:t>
            </a:r>
            <a:r>
              <a:rPr lang="en-US" baseline="0" dirty="0" smtClean="0"/>
              <a:t>Each Student needs </a:t>
            </a:r>
            <a:r>
              <a:rPr lang="en-US" baseline="0" dirty="0" smtClean="0"/>
              <a:t>and </a:t>
            </a:r>
            <a:r>
              <a:rPr lang="en-US" baseline="0" dirty="0" smtClean="0"/>
              <a:t>deserves </a:t>
            </a:r>
            <a:r>
              <a:rPr lang="en-US" baseline="0" dirty="0" smtClean="0"/>
              <a:t>our support.</a:t>
            </a:r>
            <a:endParaRPr lang="en-US" dirty="0" smtClean="0"/>
          </a:p>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14</a:t>
            </a:fld>
            <a:endParaRPr lang="en-US"/>
          </a:p>
        </p:txBody>
      </p:sp>
    </p:spTree>
    <p:extLst>
      <p:ext uri="{BB962C8B-B14F-4D97-AF65-F5344CB8AC3E}">
        <p14:creationId xmlns:p14="http://schemas.microsoft.com/office/powerpoint/2010/main" val="62586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Today I’m going</a:t>
            </a:r>
            <a:r>
              <a:rPr lang="en-US" sz="1200" baseline="0" dirty="0" smtClean="0"/>
              <a:t> to speak with you about two of my priority strategies.  </a:t>
            </a:r>
          </a:p>
          <a:p>
            <a:endParaRPr lang="en-US" sz="1200" baseline="0" dirty="0" smtClean="0"/>
          </a:p>
          <a:p>
            <a:r>
              <a:rPr lang="en-US" sz="1200" baseline="0" dirty="0" smtClean="0"/>
              <a:t>The first is broadening the net.  </a:t>
            </a:r>
          </a:p>
          <a:p>
            <a:endParaRPr lang="en-US" sz="1200" baseline="0" dirty="0" smtClean="0"/>
          </a:p>
          <a:p>
            <a:r>
              <a:rPr lang="en-US" sz="1200" baseline="0" dirty="0" smtClean="0"/>
              <a:t>The second and equally important strategy is in cultivating interest leading to application and enrollment.</a:t>
            </a:r>
          </a:p>
          <a:p>
            <a:endParaRPr lang="en-US" sz="1200" baseline="0" dirty="0" smtClean="0"/>
          </a:p>
        </p:txBody>
      </p:sp>
      <p:sp>
        <p:nvSpPr>
          <p:cNvPr id="4" name="Slide Number Placeholder 3"/>
          <p:cNvSpPr>
            <a:spLocks noGrp="1"/>
          </p:cNvSpPr>
          <p:nvPr>
            <p:ph type="sldNum" sz="quarter" idx="10"/>
          </p:nvPr>
        </p:nvSpPr>
        <p:spPr/>
        <p:txBody>
          <a:bodyPr/>
          <a:lstStyle/>
          <a:p>
            <a:fld id="{46E91420-81B3-2541-A946-0920CE639385}" type="slidenum">
              <a:rPr lang="en-US" smtClean="0"/>
              <a:t>2</a:t>
            </a:fld>
            <a:endParaRPr lang="en-US"/>
          </a:p>
        </p:txBody>
      </p:sp>
    </p:spTree>
    <p:extLst>
      <p:ext uri="{BB962C8B-B14F-4D97-AF65-F5344CB8AC3E}">
        <p14:creationId xmlns:p14="http://schemas.microsoft.com/office/powerpoint/2010/main" val="1792144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Decipher </a:t>
            </a:r>
            <a:r>
              <a:rPr lang="en-US" baseline="0" dirty="0" smtClean="0"/>
              <a:t>how far our reach is and use data sources </a:t>
            </a:r>
            <a:r>
              <a:rPr lang="en-US" baseline="0" dirty="0" smtClean="0"/>
              <a:t>to </a:t>
            </a:r>
            <a:r>
              <a:rPr lang="en-US" baseline="0" dirty="0" smtClean="0"/>
              <a:t>see where opportunity exists to expand our reach so we’re making evidenced based </a:t>
            </a:r>
            <a:r>
              <a:rPr lang="en-US" baseline="0" dirty="0" smtClean="0"/>
              <a:t>decisions – be strategic and smart about pursuing opportunity</a:t>
            </a:r>
            <a:endParaRPr lang="en-US" baseline="0" dirty="0" smtClean="0"/>
          </a:p>
          <a:p>
            <a:pPr marL="0" indent="0">
              <a:buFont typeface="Arial"/>
              <a:buNone/>
            </a:pPr>
            <a:r>
              <a:rPr lang="en-US" baseline="0" dirty="0" smtClean="0"/>
              <a:t>(That </a:t>
            </a:r>
            <a:r>
              <a:rPr lang="en-US" baseline="0" dirty="0" smtClean="0"/>
              <a:t>data could include data available through the institution or whatever data </a:t>
            </a:r>
            <a:r>
              <a:rPr lang="en-US" baseline="0" dirty="0" smtClean="0"/>
              <a:t>sources </a:t>
            </a:r>
            <a:r>
              <a:rPr lang="en-US" baseline="0" dirty="0" smtClean="0"/>
              <a:t>are available. Through data and </a:t>
            </a:r>
            <a:r>
              <a:rPr lang="en-US" baseline="0" dirty="0" smtClean="0"/>
              <a:t>evidenced-based </a:t>
            </a:r>
            <a:r>
              <a:rPr lang="en-US" baseline="0" dirty="0" smtClean="0"/>
              <a:t>decision making, we can determine our marketing investments for certain </a:t>
            </a:r>
            <a:r>
              <a:rPr lang="en-US" baseline="0" dirty="0" smtClean="0"/>
              <a:t>targets).</a:t>
            </a:r>
            <a:endParaRPr lang="en-US" baseline="0" dirty="0" smtClean="0"/>
          </a:p>
          <a:p>
            <a:pPr marL="171450" indent="-171450">
              <a:buFont typeface="Arial"/>
              <a:buChar char="•"/>
            </a:pPr>
            <a:endParaRPr lang="en-US" baseline="0" dirty="0" smtClean="0"/>
          </a:p>
          <a:p>
            <a:pPr marL="171450" indent="-171450">
              <a:buFont typeface="Arial"/>
              <a:buChar char="•"/>
            </a:pPr>
            <a:r>
              <a:rPr lang="en-US" dirty="0" smtClean="0"/>
              <a:t>Broaden </a:t>
            </a:r>
            <a:r>
              <a:rPr lang="en-US" dirty="0" smtClean="0"/>
              <a:t>the net </a:t>
            </a:r>
            <a:r>
              <a:rPr lang="en-US" baseline="0" dirty="0" smtClean="0"/>
              <a:t>by identifying potential new pockets and saturating the local </a:t>
            </a:r>
            <a:r>
              <a:rPr lang="en-US" baseline="0" dirty="0" smtClean="0"/>
              <a:t>area, expand footprint in key secondary markets – make sure opportunity isn’t left on table.</a:t>
            </a:r>
            <a:endParaRPr lang="en-US" baseline="0" dirty="0" smtClean="0"/>
          </a:p>
          <a:p>
            <a:pPr marL="628650" lvl="1" indent="-171450">
              <a:buFont typeface="Arial"/>
              <a:buChar char="•"/>
            </a:pPr>
            <a:r>
              <a:rPr lang="en-US" baseline="0" dirty="0" smtClean="0"/>
              <a:t>craft out territories and give recruiters travel objectives within those territories</a:t>
            </a:r>
            <a:r>
              <a:rPr lang="en-US" baseline="0" dirty="0" smtClean="0"/>
              <a:t>.</a:t>
            </a:r>
            <a:endParaRPr lang="en-US" baseline="0" dirty="0" smtClean="0"/>
          </a:p>
          <a:p>
            <a:pPr marL="171450" indent="-171450">
              <a:buFont typeface="Arial"/>
              <a:buChar char="•"/>
            </a:pPr>
            <a:r>
              <a:rPr lang="en-US" baseline="0" dirty="0" smtClean="0"/>
              <a:t>Rely on data driven strategies.</a:t>
            </a:r>
            <a:endParaRPr lang="en-US" dirty="0" smtClean="0"/>
          </a:p>
          <a:p>
            <a:pPr marL="457200" marR="0" lvl="1"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Could </a:t>
            </a:r>
            <a:r>
              <a:rPr lang="en-US" baseline="0" dirty="0" smtClean="0"/>
              <a:t>we further broaden our reach beyond our geographic area by forming cohort, satellite campuses, and/or offering an online component to course work to eliminate commuting?</a:t>
            </a:r>
            <a:endParaRPr lang="en-US" dirty="0" smtClean="0"/>
          </a:p>
          <a:p>
            <a:pPr marL="628650" lvl="1" indent="-171450">
              <a:buFont typeface="Arial"/>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3</a:t>
            </a:fld>
            <a:endParaRPr lang="en-US"/>
          </a:p>
        </p:txBody>
      </p:sp>
    </p:spTree>
    <p:extLst>
      <p:ext uri="{BB962C8B-B14F-4D97-AF65-F5344CB8AC3E}">
        <p14:creationId xmlns:p14="http://schemas.microsoft.com/office/powerpoint/2010/main" val="417763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a:buNone/>
            </a:pPr>
            <a:endParaRPr lang="en-US" baseline="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4</a:t>
            </a:fld>
            <a:endParaRPr lang="en-US"/>
          </a:p>
        </p:txBody>
      </p:sp>
    </p:spTree>
    <p:extLst>
      <p:ext uri="{BB962C8B-B14F-4D97-AF65-F5344CB8AC3E}">
        <p14:creationId xmlns:p14="http://schemas.microsoft.com/office/powerpoint/2010/main" val="417763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So </a:t>
            </a:r>
            <a:r>
              <a:rPr lang="en-US" dirty="0" smtClean="0"/>
              <a:t>often</a:t>
            </a:r>
            <a:r>
              <a:rPr lang="en-US" baseline="0" dirty="0" smtClean="0"/>
              <a:t> </a:t>
            </a:r>
            <a:r>
              <a:rPr lang="en-US" baseline="0" dirty="0" smtClean="0"/>
              <a:t>we see recruiters focused on generating interest and broadening the net which is critical, but where we fall flat is in cultivating relationships.   </a:t>
            </a:r>
          </a:p>
          <a:p>
            <a:pPr marL="171450" indent="-171450">
              <a:buFont typeface="Arial"/>
              <a:buChar char="•"/>
            </a:pPr>
            <a:r>
              <a:rPr lang="en-US" baseline="0" dirty="0" smtClean="0"/>
              <a:t> Recruitment leaders may not pay the attention necessary to developing the relationship. </a:t>
            </a:r>
            <a:endParaRPr lang="en-US" baseline="0" dirty="0" smtClean="0"/>
          </a:p>
          <a:p>
            <a:pPr marL="171450" indent="-171450">
              <a:buFont typeface="Arial"/>
              <a:buChar char="•"/>
            </a:pPr>
            <a:r>
              <a:rPr lang="en-US" baseline="0" dirty="0" smtClean="0"/>
              <a:t>Focus </a:t>
            </a:r>
            <a:r>
              <a:rPr lang="en-US" baseline="0" dirty="0" smtClean="0"/>
              <a:t>on building and cultivating relationships with those who give us access to students </a:t>
            </a:r>
            <a:endParaRPr lang="en-US" baseline="0" dirty="0" smtClean="0"/>
          </a:p>
          <a:p>
            <a:pPr marL="171450" indent="-171450">
              <a:buFont typeface="Arial"/>
              <a:buChar char="•"/>
            </a:pPr>
            <a:endParaRPr lang="en-US" baseline="0" dirty="0" smtClean="0"/>
          </a:p>
          <a:p>
            <a:pPr marL="171450" indent="-171450">
              <a:buFont typeface="Arial"/>
              <a:buChar char="•"/>
            </a:pPr>
            <a:r>
              <a:rPr lang="en-US" baseline="0" dirty="0" smtClean="0"/>
              <a:t>Access to students – college counselors at high schools.</a:t>
            </a:r>
          </a:p>
          <a:p>
            <a:pPr marL="171450" indent="-171450">
              <a:buFont typeface="Arial"/>
              <a:buChar char="•"/>
            </a:pPr>
            <a:r>
              <a:rPr lang="en-US" baseline="0" dirty="0" smtClean="0"/>
              <a:t>Community organizations</a:t>
            </a:r>
          </a:p>
          <a:p>
            <a:pPr marL="171450" indent="-171450">
              <a:buFont typeface="Arial"/>
              <a:buChar char="•"/>
            </a:pPr>
            <a:r>
              <a:rPr lang="en-US" baseline="0" dirty="0" smtClean="0"/>
              <a:t>Incomplete / stealth application follow up</a:t>
            </a:r>
            <a:endParaRPr lang="en-US" baseline="0" dirty="0" smtClean="0"/>
          </a:p>
        </p:txBody>
      </p:sp>
      <p:sp>
        <p:nvSpPr>
          <p:cNvPr id="4" name="Slide Number Placeholder 3"/>
          <p:cNvSpPr>
            <a:spLocks noGrp="1"/>
          </p:cNvSpPr>
          <p:nvPr>
            <p:ph type="sldNum" sz="quarter" idx="10"/>
          </p:nvPr>
        </p:nvSpPr>
        <p:spPr/>
        <p:txBody>
          <a:bodyPr/>
          <a:lstStyle/>
          <a:p>
            <a:fld id="{46E91420-81B3-2541-A946-0920CE639385}" type="slidenum">
              <a:rPr lang="en-US" smtClean="0"/>
              <a:t>5</a:t>
            </a:fld>
            <a:endParaRPr lang="en-US"/>
          </a:p>
        </p:txBody>
      </p:sp>
    </p:spTree>
    <p:extLst>
      <p:ext uri="{BB962C8B-B14F-4D97-AF65-F5344CB8AC3E}">
        <p14:creationId xmlns:p14="http://schemas.microsoft.com/office/powerpoint/2010/main" val="98708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aseline="0" dirty="0" smtClean="0"/>
              <a:t>The relationship phase is so important in showing that the institution is truly </a:t>
            </a:r>
            <a:r>
              <a:rPr lang="en-US" baseline="0" dirty="0" smtClean="0"/>
              <a:t>student-focused.</a:t>
            </a:r>
          </a:p>
          <a:p>
            <a:pPr marL="171450" indent="-171450">
              <a:buFont typeface="Arial"/>
              <a:buChar char="•"/>
            </a:pPr>
            <a:r>
              <a:rPr lang="en-US" sz="1200" dirty="0" smtClean="0"/>
              <a:t>Engage students proactively and continually through the nascent stages of the student lifecycle through application, acceptance, registration, matriculation, and beyond. </a:t>
            </a:r>
            <a:endParaRPr lang="en-US" baseline="0" dirty="0" smtClean="0"/>
          </a:p>
          <a:p>
            <a:pPr marL="171450" indent="-171450">
              <a:buFont typeface="Arial"/>
              <a:buChar char="•"/>
            </a:pPr>
            <a:r>
              <a:rPr lang="en-US" baseline="0" dirty="0" smtClean="0"/>
              <a:t>Focus </a:t>
            </a:r>
            <a:r>
              <a:rPr lang="en-US" baseline="0" dirty="0" smtClean="0"/>
              <a:t>on cultivating relationships through a contact strategy that keeps the prospective student engaged from the point of initial contact through application, acceptance, start of class, and so forth. </a:t>
            </a:r>
          </a:p>
          <a:p>
            <a:pPr marL="628650" lvl="1" indent="-171450">
              <a:buFont typeface="Arial"/>
              <a:buChar char="•"/>
            </a:pPr>
            <a:r>
              <a:rPr lang="en-US" baseline="0" dirty="0" smtClean="0"/>
              <a:t>on </a:t>
            </a:r>
            <a:r>
              <a:rPr lang="en-US" baseline="0" dirty="0" smtClean="0"/>
              <a:t>campus visits</a:t>
            </a:r>
          </a:p>
          <a:p>
            <a:pPr marL="628650" lvl="1" indent="-171450">
              <a:buFont typeface="Arial"/>
              <a:buChar char="•"/>
            </a:pPr>
            <a:r>
              <a:rPr lang="en-US" baseline="0" dirty="0" smtClean="0"/>
              <a:t>phone </a:t>
            </a:r>
            <a:r>
              <a:rPr lang="en-US" baseline="0" dirty="0" smtClean="0"/>
              <a:t>calls</a:t>
            </a:r>
            <a:endParaRPr lang="en-US" baseline="0" dirty="0" smtClean="0"/>
          </a:p>
          <a:p>
            <a:pPr marL="628650" lvl="1" indent="-171450">
              <a:buFont typeface="Arial"/>
              <a:buChar char="•"/>
            </a:pPr>
            <a:r>
              <a:rPr lang="en-US" baseline="0" dirty="0" smtClean="0"/>
              <a:t>emails</a:t>
            </a:r>
            <a:endParaRPr lang="en-US" baseline="0" dirty="0" smtClean="0"/>
          </a:p>
          <a:p>
            <a:pPr marL="628650" lvl="1" indent="-171450">
              <a:buFont typeface="Arial"/>
              <a:buChar char="•"/>
            </a:pPr>
            <a:r>
              <a:rPr lang="en-US" baseline="0" dirty="0" smtClean="0"/>
              <a:t>triggered emails through a CRM</a:t>
            </a:r>
          </a:p>
          <a:p>
            <a:pPr marL="628650" lvl="1" indent="-171450">
              <a:buFont typeface="Arial"/>
              <a:buChar char="•"/>
            </a:pPr>
            <a:r>
              <a:rPr lang="en-US" baseline="0" dirty="0" smtClean="0"/>
              <a:t>Hand-written </a:t>
            </a:r>
            <a:r>
              <a:rPr lang="en-US" baseline="0" dirty="0" smtClean="0"/>
              <a:t>notes, etc.  </a:t>
            </a:r>
            <a:endParaRPr lang="en-US" baseline="0" dirty="0" smtClean="0"/>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Webinars / virtual events</a:t>
            </a:r>
            <a:endParaRPr lang="en-US" baseline="0" dirty="0" smtClean="0"/>
          </a:p>
          <a:p>
            <a:pPr marL="628650" lvl="1" indent="-171450">
              <a:buFont typeface="Arial"/>
              <a:buChar char="•"/>
            </a:pPr>
            <a:r>
              <a:rPr lang="en-US" baseline="0" dirty="0" smtClean="0"/>
              <a:t>Hand-delivered accept letters to local students (</a:t>
            </a:r>
            <a:r>
              <a:rPr lang="en-US" baseline="0" dirty="0" smtClean="0"/>
              <a:t>?</a:t>
            </a:r>
            <a:r>
              <a:rPr lang="en-US" baseline="0" dirty="0" smtClean="0"/>
              <a:t>)</a:t>
            </a:r>
          </a:p>
          <a:p>
            <a:pPr marL="171450" indent="-171450">
              <a:buFont typeface="Arial"/>
              <a:buChar char="•"/>
            </a:pPr>
            <a:r>
              <a:rPr lang="en-US" baseline="0" dirty="0" smtClean="0"/>
              <a:t>institution </a:t>
            </a:r>
            <a:r>
              <a:rPr lang="en-US" baseline="0" dirty="0" smtClean="0"/>
              <a:t>that has the stronger relationship with the student is going to get the student. Colleges are under pressure to demonstrate that degrees will lead to </a:t>
            </a:r>
            <a:r>
              <a:rPr lang="en-US" baseline="0" dirty="0" smtClean="0"/>
              <a:t>jobs, </a:t>
            </a:r>
            <a:r>
              <a:rPr lang="en-US" baseline="0" dirty="0" smtClean="0"/>
              <a:t>and we have to show the value of the degree(s) and ensure the students are properly supported in career </a:t>
            </a:r>
            <a:r>
              <a:rPr lang="en-US" baseline="0" dirty="0" smtClean="0"/>
              <a:t>advising.</a:t>
            </a:r>
          </a:p>
          <a:p>
            <a:pPr marL="171450" indent="-171450">
              <a:buFont typeface="Arial"/>
              <a:buChar char="•"/>
            </a:pPr>
            <a:endParaRPr lang="en-US" baseline="0" dirty="0" smtClean="0"/>
          </a:p>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46E91420-81B3-2541-A946-0920CE639385}" type="slidenum">
              <a:rPr lang="en-US" smtClean="0"/>
              <a:t>6</a:t>
            </a:fld>
            <a:endParaRPr lang="en-US"/>
          </a:p>
        </p:txBody>
      </p:sp>
    </p:spTree>
    <p:extLst>
      <p:ext uri="{BB962C8B-B14F-4D97-AF65-F5344CB8AC3E}">
        <p14:creationId xmlns:p14="http://schemas.microsoft.com/office/powerpoint/2010/main" val="867560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46E91420-81B3-2541-A946-0920CE639385}" type="slidenum">
              <a:rPr lang="en-US" smtClean="0"/>
              <a:t>7</a:t>
            </a:fld>
            <a:endParaRPr lang="en-US"/>
          </a:p>
        </p:txBody>
      </p:sp>
    </p:spTree>
    <p:extLst>
      <p:ext uri="{BB962C8B-B14F-4D97-AF65-F5344CB8AC3E}">
        <p14:creationId xmlns:p14="http://schemas.microsoft.com/office/powerpoint/2010/main" val="867560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Identify</a:t>
            </a:r>
            <a:r>
              <a:rPr lang="en-US" sz="1200" baseline="0" dirty="0" smtClean="0"/>
              <a:t> at risk students early and develop intervention strategies to support them.  It is far more effective to retain a student than to recruit a new student to take place of a withdrawing one.  Retention increases with early detection, early intervention, intrusive and continual intervention.  Some students will leave no matter what we do, some students will stay no matter what we do, and we need to identify and focus on the students who will allow us to influence their decisions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Similarly, we don’t want to forget about our academically promising students.  we want to ensure we are providing them support so they are challenged and achieving their potential.  </a:t>
            </a:r>
            <a:endParaRPr lang="en-US" dirty="0" smtClean="0"/>
          </a:p>
          <a:p>
            <a:pPr marL="17145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46E91420-81B3-2541-A946-0920CE639385}" type="slidenum">
              <a:rPr lang="en-US" smtClean="0"/>
              <a:t>8</a:t>
            </a:fld>
            <a:endParaRPr lang="en-US"/>
          </a:p>
        </p:txBody>
      </p:sp>
    </p:spTree>
    <p:extLst>
      <p:ext uri="{BB962C8B-B14F-4D97-AF65-F5344CB8AC3E}">
        <p14:creationId xmlns:p14="http://schemas.microsoft.com/office/powerpoint/2010/main" val="867560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gathering to make informed decision –</a:t>
            </a:r>
            <a:r>
              <a:rPr lang="en-US" baseline="0" dirty="0" smtClean="0"/>
              <a:t>Putting it all together – generating awareness and cultivating interest through communications, marketing, recruitment outreach, consultative engagement, recruitment programming (events, webinars, open houses) – putting it all together so it’s comprehensive. </a:t>
            </a:r>
          </a:p>
          <a:p>
            <a:endParaRPr lang="en-US" baseline="0" dirty="0" smtClean="0"/>
          </a:p>
          <a:p>
            <a:r>
              <a:rPr lang="en-US" baseline="0" dirty="0" smtClean="0"/>
              <a:t>Not a </a:t>
            </a:r>
            <a:r>
              <a:rPr lang="en-US" baseline="0" dirty="0" smtClean="0"/>
              <a:t>one size </a:t>
            </a:r>
            <a:r>
              <a:rPr lang="en-US" baseline="0" dirty="0" smtClean="0"/>
              <a:t>fits all – vary, test, measure, and track </a:t>
            </a:r>
            <a:r>
              <a:rPr lang="en-US" baseline="0" dirty="0" smtClean="0"/>
              <a:t>results.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E91420-81B3-2541-A946-0920CE639385}" type="slidenum">
              <a:rPr lang="en-US" smtClean="0"/>
              <a:t>9</a:t>
            </a:fld>
            <a:endParaRPr lang="en-US"/>
          </a:p>
        </p:txBody>
      </p:sp>
    </p:spTree>
    <p:extLst>
      <p:ext uri="{BB962C8B-B14F-4D97-AF65-F5344CB8AC3E}">
        <p14:creationId xmlns:p14="http://schemas.microsoft.com/office/powerpoint/2010/main" val="99376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0493E35-A6D1-B94F-8FDF-038964A3EC78}" type="datetimeFigureOut">
              <a:rPr lang="en-US" smtClean="0"/>
              <a:t>8/10/16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10493E35-A6D1-B94F-8FDF-038964A3EC78}" type="datetimeFigureOut">
              <a:rPr lang="en-US" smtClean="0"/>
              <a:t>8/10/16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619AC016-6404-AA42-BB2A-249D2AF5C02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0493E35-A6D1-B94F-8FDF-038964A3EC78}" type="datetimeFigureOut">
              <a:rPr lang="en-US" smtClean="0"/>
              <a:t>8/10/16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0493E35-A6D1-B94F-8FDF-038964A3EC78}" type="datetimeFigureOut">
              <a:rPr lang="en-US" smtClean="0"/>
              <a:t>8/10/16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0493E35-A6D1-B94F-8FDF-038964A3EC78}" type="datetimeFigureOut">
              <a:rPr lang="en-US" smtClean="0"/>
              <a:t>8/10/16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93E35-A6D1-B94F-8FDF-038964A3EC78}" type="datetimeFigureOut">
              <a:rPr lang="en-US" smtClean="0"/>
              <a:t>8/10/16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0493E35-A6D1-B94F-8FDF-038964A3EC78}" type="datetimeFigureOut">
              <a:rPr lang="en-US" smtClean="0"/>
              <a:t>8/10/16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9AC016-6404-AA42-BB2A-249D2AF5C02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AC016-6404-AA42-BB2A-249D2AF5C02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AC016-6404-AA42-BB2A-249D2AF5C02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0493E35-A6D1-B94F-8FDF-038964A3EC78}" type="datetimeFigureOut">
              <a:rPr lang="en-US" smtClean="0"/>
              <a:t>8/10/16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AC016-6404-AA42-BB2A-249D2AF5C02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0493E35-A6D1-B94F-8FDF-038964A3EC78}" type="datetimeFigureOut">
              <a:rPr lang="en-US" smtClean="0"/>
              <a:t>8/10/16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9AC016-6404-AA42-BB2A-249D2AF5C0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10493E35-A6D1-B94F-8FDF-038964A3EC78}" type="datetimeFigureOut">
              <a:rPr lang="en-US" smtClean="0"/>
              <a:t>8/10/16</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619AC016-6404-AA42-BB2A-249D2AF5C0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carrieshoemaker.com" TargetMode="External"/><Relationship Id="rId4" Type="http://schemas.openxmlformats.org/officeDocument/2006/relationships/hyperlink" Target="mailto:carrieshoemaker@gmail.com"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96857"/>
            <a:ext cx="7600949" cy="1470025"/>
          </a:xfrm>
        </p:spPr>
        <p:txBody>
          <a:bodyPr/>
          <a:lstStyle/>
          <a:p>
            <a:pPr algn="l"/>
            <a:r>
              <a:rPr lang="en-US" dirty="0" smtClean="0"/>
              <a:t>National Louis University </a:t>
            </a:r>
            <a:r>
              <a:rPr lang="en-US" dirty="0" smtClean="0"/>
              <a:t>Harrison Professional Pathways Program</a:t>
            </a:r>
            <a:endParaRPr lang="en-US" dirty="0"/>
          </a:p>
        </p:txBody>
      </p:sp>
      <p:sp>
        <p:nvSpPr>
          <p:cNvPr id="3" name="Subtitle 2"/>
          <p:cNvSpPr>
            <a:spLocks noGrp="1"/>
          </p:cNvSpPr>
          <p:nvPr>
            <p:ph type="subTitle" idx="1"/>
          </p:nvPr>
        </p:nvSpPr>
        <p:spPr/>
        <p:txBody>
          <a:bodyPr/>
          <a:lstStyle/>
          <a:p>
            <a:r>
              <a:rPr lang="en-US" dirty="0" smtClean="0"/>
              <a:t>By: Carrie Shoemaker</a:t>
            </a:r>
            <a:endParaRPr lang="en-US" dirty="0"/>
          </a:p>
        </p:txBody>
      </p:sp>
    </p:spTree>
    <p:extLst>
      <p:ext uri="{BB962C8B-B14F-4D97-AF65-F5344CB8AC3E}">
        <p14:creationId xmlns:p14="http://schemas.microsoft.com/office/powerpoint/2010/main" val="154055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21267"/>
          </a:xfrm>
        </p:spPr>
        <p:txBody>
          <a:bodyPr/>
          <a:lstStyle/>
          <a:p>
            <a:r>
              <a:rPr lang="en-US" dirty="0" smtClean="0"/>
              <a:t>Ways to Support Strategy</a:t>
            </a:r>
            <a:endParaRPr lang="en-US" dirty="0"/>
          </a:p>
        </p:txBody>
      </p:sp>
      <p:sp>
        <p:nvSpPr>
          <p:cNvPr id="3" name="Content Placeholder 2"/>
          <p:cNvSpPr>
            <a:spLocks noGrp="1"/>
          </p:cNvSpPr>
          <p:nvPr>
            <p:ph idx="1"/>
          </p:nvPr>
        </p:nvSpPr>
        <p:spPr>
          <a:xfrm>
            <a:off x="779463" y="1540933"/>
            <a:ext cx="7583487" cy="4775199"/>
          </a:xfrm>
        </p:spPr>
        <p:txBody>
          <a:bodyPr>
            <a:normAutofit fontScale="92500" lnSpcReduction="10000"/>
          </a:bodyPr>
          <a:lstStyle/>
          <a:p>
            <a:r>
              <a:rPr lang="en-US" dirty="0" smtClean="0"/>
              <a:t>Phone outreach</a:t>
            </a:r>
          </a:p>
          <a:p>
            <a:r>
              <a:rPr lang="en-US" dirty="0" smtClean="0"/>
              <a:t>Video chat</a:t>
            </a:r>
          </a:p>
          <a:p>
            <a:r>
              <a:rPr lang="en-US" dirty="0" smtClean="0"/>
              <a:t>Chat function on website</a:t>
            </a:r>
            <a:endParaRPr lang="en-US" dirty="0" smtClean="0"/>
          </a:p>
          <a:p>
            <a:r>
              <a:rPr lang="en-US" dirty="0" smtClean="0"/>
              <a:t>Targeted email blasts</a:t>
            </a:r>
          </a:p>
          <a:p>
            <a:r>
              <a:rPr lang="en-US" dirty="0" smtClean="0"/>
              <a:t>Snail mail</a:t>
            </a:r>
          </a:p>
          <a:p>
            <a:r>
              <a:rPr lang="en-US" dirty="0"/>
              <a:t>Text Messaging (reminding students of application deadlines, open houses, </a:t>
            </a:r>
            <a:r>
              <a:rPr lang="en-US" dirty="0" smtClean="0"/>
              <a:t>etc.)</a:t>
            </a:r>
          </a:p>
          <a:p>
            <a:r>
              <a:rPr lang="en-US" dirty="0" smtClean="0"/>
              <a:t>Hand-written notes</a:t>
            </a:r>
          </a:p>
          <a:p>
            <a:pPr lvl="1"/>
            <a:r>
              <a:rPr lang="en-US" dirty="0" smtClean="0"/>
              <a:t>Congratulate students on acceptance, start of school, graduation (continue </a:t>
            </a:r>
            <a:r>
              <a:rPr lang="en-US" dirty="0"/>
              <a:t>to cultivate relationships with HP3 alumni for referrals and MA </a:t>
            </a:r>
            <a:r>
              <a:rPr lang="en-US" dirty="0" smtClean="0"/>
              <a:t>degrees)</a:t>
            </a:r>
            <a:endParaRPr lang="en-US" dirty="0"/>
          </a:p>
          <a:p>
            <a:pPr lvl="1"/>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95145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21267"/>
          </a:xfrm>
        </p:spPr>
        <p:txBody>
          <a:bodyPr/>
          <a:lstStyle/>
          <a:p>
            <a:r>
              <a:rPr lang="en-US" dirty="0" smtClean="0"/>
              <a:t>Ways to Support Strategy</a:t>
            </a:r>
            <a:endParaRPr lang="en-US" dirty="0"/>
          </a:p>
        </p:txBody>
      </p:sp>
      <p:sp>
        <p:nvSpPr>
          <p:cNvPr id="3" name="Content Placeholder 2"/>
          <p:cNvSpPr>
            <a:spLocks noGrp="1"/>
          </p:cNvSpPr>
          <p:nvPr>
            <p:ph idx="1"/>
          </p:nvPr>
        </p:nvSpPr>
        <p:spPr>
          <a:xfrm>
            <a:off x="779463" y="1540933"/>
            <a:ext cx="7583487" cy="4775199"/>
          </a:xfrm>
        </p:spPr>
        <p:txBody>
          <a:bodyPr>
            <a:normAutofit/>
          </a:bodyPr>
          <a:lstStyle/>
          <a:p>
            <a:r>
              <a:rPr lang="en-US" dirty="0"/>
              <a:t>Enlist current HP3 students in creating targeted recruitment messaging.</a:t>
            </a:r>
          </a:p>
          <a:p>
            <a:r>
              <a:rPr lang="en-US" dirty="0" err="1" smtClean="0"/>
              <a:t>Eyejot</a:t>
            </a:r>
            <a:r>
              <a:rPr lang="en-US" dirty="0" smtClean="0"/>
              <a:t> </a:t>
            </a:r>
            <a:r>
              <a:rPr lang="en-US" dirty="0" smtClean="0"/>
              <a:t>videos (incorporate </a:t>
            </a:r>
            <a:r>
              <a:rPr lang="en-US" dirty="0"/>
              <a:t>t</a:t>
            </a:r>
            <a:r>
              <a:rPr lang="en-US" dirty="0" smtClean="0"/>
              <a:t>estimonials from current HP3 </a:t>
            </a:r>
            <a:r>
              <a:rPr lang="en-US" dirty="0" smtClean="0"/>
              <a:t>students, introduce students to faculty and staff)</a:t>
            </a:r>
            <a:endParaRPr lang="en-US" dirty="0" smtClean="0"/>
          </a:p>
          <a:p>
            <a:r>
              <a:rPr lang="en-US" dirty="0" smtClean="0"/>
              <a:t>Free </a:t>
            </a:r>
            <a:r>
              <a:rPr lang="en-US" dirty="0" smtClean="0"/>
              <a:t>commute campus visit days</a:t>
            </a:r>
          </a:p>
          <a:p>
            <a:r>
              <a:rPr lang="en-US" dirty="0" smtClean="0"/>
              <a:t>Instant Admission / Fast Track your application days (application fee waiver, quick admissions decision)</a:t>
            </a:r>
          </a:p>
          <a:p>
            <a:r>
              <a:rPr lang="en-US" dirty="0" smtClean="0"/>
              <a:t>Alumni networks</a:t>
            </a:r>
          </a:p>
          <a:p>
            <a:r>
              <a:rPr lang="en-US" dirty="0" smtClean="0"/>
              <a:t>Hand deliver accept letters to local students</a:t>
            </a:r>
            <a:endParaRPr lang="en-US" dirty="0"/>
          </a:p>
        </p:txBody>
      </p:sp>
    </p:spTree>
    <p:extLst>
      <p:ext uri="{BB962C8B-B14F-4D97-AF65-F5344CB8AC3E}">
        <p14:creationId xmlns:p14="http://schemas.microsoft.com/office/powerpoint/2010/main" val="3352529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21267"/>
          </a:xfrm>
        </p:spPr>
        <p:txBody>
          <a:bodyPr/>
          <a:lstStyle/>
          <a:p>
            <a:r>
              <a:rPr lang="en-US" dirty="0" smtClean="0"/>
              <a:t>Ways to Support Strategy</a:t>
            </a:r>
            <a:endParaRPr lang="en-US" dirty="0"/>
          </a:p>
        </p:txBody>
      </p:sp>
      <p:sp>
        <p:nvSpPr>
          <p:cNvPr id="3" name="Content Placeholder 2"/>
          <p:cNvSpPr>
            <a:spLocks noGrp="1"/>
          </p:cNvSpPr>
          <p:nvPr>
            <p:ph idx="1"/>
          </p:nvPr>
        </p:nvSpPr>
        <p:spPr>
          <a:xfrm>
            <a:off x="779463" y="1540933"/>
            <a:ext cx="7583487" cy="4775199"/>
          </a:xfrm>
        </p:spPr>
        <p:txBody>
          <a:bodyPr>
            <a:normAutofit lnSpcReduction="10000"/>
          </a:bodyPr>
          <a:lstStyle/>
          <a:p>
            <a:r>
              <a:rPr lang="en-US" dirty="0" smtClean="0"/>
              <a:t>Social Media – </a:t>
            </a:r>
            <a:r>
              <a:rPr lang="en-US" dirty="0" err="1" smtClean="0"/>
              <a:t>Snapchat</a:t>
            </a:r>
            <a:r>
              <a:rPr lang="en-US" dirty="0" smtClean="0"/>
              <a:t>, </a:t>
            </a:r>
            <a:r>
              <a:rPr lang="en-US" dirty="0" err="1" smtClean="0"/>
              <a:t>Instagram</a:t>
            </a:r>
            <a:r>
              <a:rPr lang="en-US" dirty="0" smtClean="0"/>
              <a:t>, Twitter, Facebook, etc.</a:t>
            </a:r>
          </a:p>
          <a:p>
            <a:pPr lvl="1"/>
            <a:r>
              <a:rPr lang="en-US" dirty="0" smtClean="0"/>
              <a:t>Increase </a:t>
            </a:r>
            <a:r>
              <a:rPr lang="en-US" dirty="0"/>
              <a:t>brand awareness, </a:t>
            </a:r>
            <a:r>
              <a:rPr lang="en-US" dirty="0" err="1" smtClean="0"/>
              <a:t>geofilters</a:t>
            </a:r>
            <a:r>
              <a:rPr lang="en-US" dirty="0" smtClean="0"/>
              <a:t>, snap </a:t>
            </a:r>
            <a:r>
              <a:rPr lang="en-US" dirty="0"/>
              <a:t>class lectures, show daily student life, </a:t>
            </a:r>
            <a:r>
              <a:rPr lang="en-US" dirty="0" smtClean="0"/>
              <a:t>testimonials, etc</a:t>
            </a:r>
            <a:r>
              <a:rPr lang="en-US" dirty="0"/>
              <a:t>. – engage students in space </a:t>
            </a:r>
            <a:r>
              <a:rPr lang="en-US" dirty="0" smtClean="0"/>
              <a:t>in which they </a:t>
            </a:r>
            <a:r>
              <a:rPr lang="en-US" dirty="0"/>
              <a:t>are already </a:t>
            </a:r>
            <a:r>
              <a:rPr lang="en-US" dirty="0" smtClean="0"/>
              <a:t>that </a:t>
            </a:r>
            <a:r>
              <a:rPr lang="en-US" dirty="0"/>
              <a:t>feels authentic and not intrusive. </a:t>
            </a:r>
          </a:p>
          <a:p>
            <a:pPr lvl="1"/>
            <a:r>
              <a:rPr lang="en-US" dirty="0"/>
              <a:t>Recent survey found that 76% of teens use </a:t>
            </a:r>
            <a:r>
              <a:rPr lang="en-US" dirty="0" err="1"/>
              <a:t>Instagram</a:t>
            </a:r>
            <a:r>
              <a:rPr lang="en-US" dirty="0"/>
              <a:t>.  Class of 2015 is first class that was able to capture entire high school experience on </a:t>
            </a:r>
            <a:r>
              <a:rPr lang="en-US" dirty="0" smtClean="0"/>
              <a:t>photo sharing </a:t>
            </a:r>
            <a:r>
              <a:rPr lang="en-US" dirty="0"/>
              <a:t>app. – authenticity.  Hire HP3 students to offer prospective students a slice of day-to-day life on campus</a:t>
            </a:r>
            <a:r>
              <a:rPr lang="en-US" dirty="0" smtClean="0"/>
              <a:t>.</a:t>
            </a:r>
          </a:p>
          <a:p>
            <a:r>
              <a:rPr lang="en-US" dirty="0"/>
              <a:t>Customized URLS (</a:t>
            </a:r>
            <a:r>
              <a:rPr lang="en-US" dirty="0" smtClean="0"/>
              <a:t>ex: landing </a:t>
            </a:r>
            <a:r>
              <a:rPr lang="en-US" dirty="0"/>
              <a:t>page for f</a:t>
            </a:r>
            <a:r>
              <a:rPr lang="en-US" dirty="0" smtClean="0"/>
              <a:t>irst gen </a:t>
            </a:r>
            <a:r>
              <a:rPr lang="en-US" dirty="0"/>
              <a:t>students – What’s in it for me?</a:t>
            </a:r>
            <a:r>
              <a:rPr lang="en-US" dirty="0" smtClean="0"/>
              <a:t>)</a:t>
            </a:r>
          </a:p>
          <a:p>
            <a:r>
              <a:rPr lang="en-US" dirty="0" smtClean="0"/>
              <a:t>SEM, SEO (online and Google search)</a:t>
            </a:r>
            <a:endParaRPr lang="en-US" dirty="0"/>
          </a:p>
          <a:p>
            <a:endParaRPr lang="en-US" dirty="0"/>
          </a:p>
        </p:txBody>
      </p:sp>
    </p:spTree>
    <p:extLst>
      <p:ext uri="{BB962C8B-B14F-4D97-AF65-F5344CB8AC3E}">
        <p14:creationId xmlns:p14="http://schemas.microsoft.com/office/powerpoint/2010/main" val="714287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 Monitor Execution</a:t>
            </a:r>
            <a:endParaRPr lang="en-US" dirty="0"/>
          </a:p>
        </p:txBody>
      </p:sp>
      <p:sp>
        <p:nvSpPr>
          <p:cNvPr id="3" name="Content Placeholder 2"/>
          <p:cNvSpPr>
            <a:spLocks noGrp="1"/>
          </p:cNvSpPr>
          <p:nvPr>
            <p:ph idx="1"/>
          </p:nvPr>
        </p:nvSpPr>
        <p:spPr/>
        <p:txBody>
          <a:bodyPr>
            <a:normAutofit fontScale="92500"/>
          </a:bodyPr>
          <a:lstStyle/>
          <a:p>
            <a:r>
              <a:rPr lang="en-US" dirty="0" smtClean="0"/>
              <a:t>Conversation rates and data analysis – </a:t>
            </a:r>
            <a:r>
              <a:rPr lang="en-US" dirty="0" smtClean="0"/>
              <a:t>prospect and inquiry phase (pre-application) -how </a:t>
            </a:r>
            <a:r>
              <a:rPr lang="en-US" dirty="0" smtClean="0"/>
              <a:t>many inquiries did we need to start 80 students in 2015 and 330 students in 2016</a:t>
            </a:r>
            <a:r>
              <a:rPr lang="en-US" dirty="0" smtClean="0"/>
              <a:t>? </a:t>
            </a:r>
            <a:endParaRPr lang="en-US" dirty="0" smtClean="0"/>
          </a:p>
          <a:p>
            <a:r>
              <a:rPr lang="en-US" dirty="0" smtClean="0"/>
              <a:t>Pacing year over </a:t>
            </a:r>
            <a:r>
              <a:rPr lang="en-US" dirty="0" smtClean="0"/>
              <a:t>year</a:t>
            </a:r>
            <a:endParaRPr lang="en-US" dirty="0" smtClean="0"/>
          </a:p>
          <a:p>
            <a:r>
              <a:rPr lang="en-US" dirty="0" smtClean="0"/>
              <a:t>Average length of time to convert inquiry to deposited student</a:t>
            </a:r>
          </a:p>
          <a:p>
            <a:r>
              <a:rPr lang="en-US" dirty="0" smtClean="0"/>
              <a:t>Leverage strengths and identify areas of opportunity for team</a:t>
            </a:r>
          </a:p>
          <a:p>
            <a:r>
              <a:rPr lang="en-US" dirty="0" smtClean="0"/>
              <a:t>Daily/Weekly/Monthly goals per counselor for interviews, phone calls, applications, etc.</a:t>
            </a:r>
            <a:endParaRPr lang="en-US" dirty="0"/>
          </a:p>
        </p:txBody>
      </p:sp>
    </p:spTree>
    <p:extLst>
      <p:ext uri="{BB962C8B-B14F-4D97-AF65-F5344CB8AC3E}">
        <p14:creationId xmlns:p14="http://schemas.microsoft.com/office/powerpoint/2010/main" val="143034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3600" dirty="0" smtClean="0"/>
              <a:t>Questions?</a:t>
            </a:r>
          </a:p>
          <a:p>
            <a:pPr marL="0" indent="0" algn="ctr">
              <a:buNone/>
            </a:pPr>
            <a:endParaRPr lang="en-US" sz="3600" dirty="0"/>
          </a:p>
          <a:p>
            <a:pPr marL="0" indent="0" algn="r">
              <a:lnSpc>
                <a:spcPct val="70000"/>
              </a:lnSpc>
              <a:buNone/>
            </a:pPr>
            <a:r>
              <a:rPr lang="en-US" sz="1800" dirty="0" smtClean="0"/>
              <a:t>Contact Info: </a:t>
            </a:r>
          </a:p>
          <a:p>
            <a:pPr marL="0" indent="0" algn="r">
              <a:lnSpc>
                <a:spcPct val="70000"/>
              </a:lnSpc>
              <a:buNone/>
            </a:pPr>
            <a:r>
              <a:rPr lang="en-US" sz="1800" dirty="0" smtClean="0"/>
              <a:t>Carrie Shoemaker</a:t>
            </a:r>
          </a:p>
          <a:p>
            <a:pPr marL="0" indent="0" algn="r">
              <a:lnSpc>
                <a:spcPct val="70000"/>
              </a:lnSpc>
              <a:buNone/>
            </a:pPr>
            <a:r>
              <a:rPr lang="en-US" sz="1800" dirty="0" smtClean="0">
                <a:hlinkClick r:id="rId3"/>
              </a:rPr>
              <a:t>www.carrieshoemaker.com</a:t>
            </a:r>
            <a:endParaRPr lang="en-US" sz="1800" dirty="0" smtClean="0"/>
          </a:p>
          <a:p>
            <a:pPr marL="0" indent="0" algn="r">
              <a:lnSpc>
                <a:spcPct val="70000"/>
              </a:lnSpc>
              <a:buNone/>
            </a:pPr>
            <a:r>
              <a:rPr lang="en-US" sz="1800" dirty="0" smtClean="0">
                <a:hlinkClick r:id="rId4"/>
              </a:rPr>
              <a:t>carrieshoemaker@gmail.com</a:t>
            </a:r>
            <a:r>
              <a:rPr lang="en-US" sz="1800" dirty="0" smtClean="0"/>
              <a:t>  / </a:t>
            </a:r>
            <a:r>
              <a:rPr lang="en-US" sz="1800" dirty="0" err="1" smtClean="0"/>
              <a:t>Ph</a:t>
            </a:r>
            <a:r>
              <a:rPr lang="en-US" sz="1800" dirty="0" smtClean="0"/>
              <a:t>: 310 600 0276</a:t>
            </a:r>
          </a:p>
          <a:p>
            <a:pPr marL="0" indent="0" algn="r">
              <a:buNone/>
            </a:pPr>
            <a:endParaRPr lang="en-US" sz="1800" dirty="0" smtClean="0"/>
          </a:p>
          <a:p>
            <a:pPr marL="0" indent="0" algn="ctr">
              <a:buNone/>
            </a:pPr>
            <a:endParaRPr lang="en-US" sz="3600" dirty="0"/>
          </a:p>
        </p:txBody>
      </p:sp>
    </p:spTree>
    <p:extLst>
      <p:ext uri="{BB962C8B-B14F-4D97-AF65-F5344CB8AC3E}">
        <p14:creationId xmlns:p14="http://schemas.microsoft.com/office/powerpoint/2010/main" val="7691773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958137" cy="1044388"/>
          </a:xfrm>
        </p:spPr>
        <p:txBody>
          <a:bodyPr/>
          <a:lstStyle/>
          <a:p>
            <a:pPr algn="ctr"/>
            <a:r>
              <a:rPr lang="en-US" dirty="0" smtClean="0"/>
              <a:t>Enrollment and Outreach</a:t>
            </a:r>
            <a:endParaRPr lang="en-US" dirty="0"/>
          </a:p>
        </p:txBody>
      </p:sp>
      <p:sp>
        <p:nvSpPr>
          <p:cNvPr id="3" name="Content Placeholder 2"/>
          <p:cNvSpPr>
            <a:spLocks noGrp="1"/>
          </p:cNvSpPr>
          <p:nvPr>
            <p:ph idx="1"/>
          </p:nvPr>
        </p:nvSpPr>
        <p:spPr/>
        <p:txBody>
          <a:bodyPr/>
          <a:lstStyle/>
          <a:p>
            <a:pPr marL="0" indent="0" algn="ctr">
              <a:buNone/>
            </a:pPr>
            <a:r>
              <a:rPr lang="en-US" dirty="0" smtClean="0"/>
              <a:t>Priority Strategies</a:t>
            </a:r>
          </a:p>
          <a:p>
            <a:r>
              <a:rPr lang="en-US" dirty="0" smtClean="0"/>
              <a:t>Broaden the Net</a:t>
            </a:r>
          </a:p>
          <a:p>
            <a:pPr marL="282575" lvl="1" indent="0">
              <a:buNone/>
            </a:pPr>
            <a:endParaRPr lang="en-US" dirty="0" smtClean="0"/>
          </a:p>
          <a:p>
            <a:r>
              <a:rPr lang="en-US" dirty="0" smtClean="0"/>
              <a:t>Cultivate Interest leading to application and enrollment</a:t>
            </a:r>
            <a:endParaRPr lang="en-US" dirty="0"/>
          </a:p>
        </p:txBody>
      </p:sp>
    </p:spTree>
    <p:extLst>
      <p:ext uri="{BB962C8B-B14F-4D97-AF65-F5344CB8AC3E}">
        <p14:creationId xmlns:p14="http://schemas.microsoft.com/office/powerpoint/2010/main" val="3891334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Broaden the Net</a:t>
            </a:r>
            <a:endParaRPr lang="en-US" dirty="0"/>
          </a:p>
        </p:txBody>
      </p:sp>
      <p:sp>
        <p:nvSpPr>
          <p:cNvPr id="3" name="Content Placeholder 2"/>
          <p:cNvSpPr>
            <a:spLocks noGrp="1"/>
          </p:cNvSpPr>
          <p:nvPr>
            <p:ph idx="1"/>
          </p:nvPr>
        </p:nvSpPr>
        <p:spPr/>
        <p:txBody>
          <a:bodyPr/>
          <a:lstStyle/>
          <a:p>
            <a:pPr>
              <a:buFontTx/>
              <a:buChar char="•"/>
            </a:pPr>
            <a:r>
              <a:rPr lang="en-US" sz="2400" dirty="0"/>
              <a:t>Determine what our territory/reach should </a:t>
            </a:r>
            <a:r>
              <a:rPr lang="en-US" sz="2400" dirty="0" smtClean="0"/>
              <a:t>be for Chicago and Wheeling campuses</a:t>
            </a:r>
          </a:p>
          <a:p>
            <a:pPr lvl="1">
              <a:buFontTx/>
              <a:buChar char="•"/>
            </a:pPr>
            <a:r>
              <a:rPr lang="en-US" dirty="0" smtClean="0"/>
              <a:t>How far are students willing to commute (drive time/time spent on CTA/Metra, percentage of students driving and using public transportation</a:t>
            </a:r>
            <a:r>
              <a:rPr lang="en-US" dirty="0" smtClean="0"/>
              <a:t>)?</a:t>
            </a:r>
            <a:endParaRPr lang="en-US" dirty="0" smtClean="0"/>
          </a:p>
          <a:p>
            <a:pPr lvl="1">
              <a:buFontTx/>
              <a:buChar char="•"/>
            </a:pPr>
            <a:r>
              <a:rPr lang="en-US" dirty="0" smtClean="0"/>
              <a:t>What types of students are we attracting to business, education, general studies?</a:t>
            </a:r>
          </a:p>
          <a:p>
            <a:pPr lvl="1">
              <a:buFontTx/>
              <a:buChar char="•"/>
            </a:pPr>
            <a:r>
              <a:rPr lang="en-US" dirty="0" smtClean="0"/>
              <a:t>What is yield?  If students aren’t coming to NLU, where are they going / what are they doing and why?</a:t>
            </a:r>
            <a:endParaRPr lang="en-US" dirty="0"/>
          </a:p>
          <a:p>
            <a:pPr>
              <a:buFontTx/>
              <a:buChar char="•"/>
            </a:pPr>
            <a:endParaRPr lang="en-US" dirty="0" smtClean="0"/>
          </a:p>
          <a:p>
            <a:endParaRPr lang="en-US" dirty="0" smtClean="0"/>
          </a:p>
          <a:p>
            <a:endParaRPr lang="en-US" dirty="0"/>
          </a:p>
        </p:txBody>
      </p:sp>
    </p:spTree>
    <p:extLst>
      <p:ext uri="{BB962C8B-B14F-4D97-AF65-F5344CB8AC3E}">
        <p14:creationId xmlns:p14="http://schemas.microsoft.com/office/powerpoint/2010/main" val="5217247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Broaden the Net</a:t>
            </a:r>
            <a:endParaRPr lang="en-US" dirty="0"/>
          </a:p>
        </p:txBody>
      </p:sp>
      <p:sp>
        <p:nvSpPr>
          <p:cNvPr id="3" name="Content Placeholder 2"/>
          <p:cNvSpPr>
            <a:spLocks noGrp="1"/>
          </p:cNvSpPr>
          <p:nvPr>
            <p:ph idx="1"/>
          </p:nvPr>
        </p:nvSpPr>
        <p:spPr/>
        <p:txBody>
          <a:bodyPr/>
          <a:lstStyle/>
          <a:p>
            <a:pPr>
              <a:buFontTx/>
              <a:buChar char="•"/>
            </a:pPr>
            <a:r>
              <a:rPr lang="en-US" sz="2400" dirty="0" smtClean="0"/>
              <a:t>Generate </a:t>
            </a:r>
            <a:r>
              <a:rPr lang="en-US" sz="2400" dirty="0" smtClean="0"/>
              <a:t>interest</a:t>
            </a:r>
          </a:p>
          <a:p>
            <a:pPr lvl="1">
              <a:buFontTx/>
              <a:buChar char="•"/>
            </a:pPr>
            <a:r>
              <a:rPr lang="en-US" dirty="0" smtClean="0"/>
              <a:t>Recruitment fairs at high schools within reach</a:t>
            </a:r>
          </a:p>
          <a:p>
            <a:pPr lvl="1">
              <a:buFontTx/>
              <a:buChar char="•"/>
            </a:pPr>
            <a:r>
              <a:rPr lang="en-US" dirty="0" smtClean="0"/>
              <a:t>Invite </a:t>
            </a:r>
            <a:r>
              <a:rPr lang="en-US" dirty="0" smtClean="0"/>
              <a:t>potential students and their families to our campuses for “lunch and learns,” breakfast breakouts, after school presentations, etc</a:t>
            </a:r>
            <a:r>
              <a:rPr lang="en-US" dirty="0" smtClean="0"/>
              <a:t>., </a:t>
            </a:r>
            <a:r>
              <a:rPr lang="en-US" dirty="0" smtClean="0"/>
              <a:t>where students can meet with admissions, faculty, financial aid, etc. (include some current HP3 students to share stories)</a:t>
            </a:r>
          </a:p>
          <a:p>
            <a:pPr lvl="1">
              <a:buFontTx/>
              <a:buChar char="•"/>
            </a:pPr>
            <a:r>
              <a:rPr lang="en-US" dirty="0" smtClean="0"/>
              <a:t>Invite </a:t>
            </a:r>
            <a:r>
              <a:rPr lang="en-US" dirty="0" smtClean="0"/>
              <a:t>students to spend ½ day on campus and observe a class, talk with other HP3 students, etc.</a:t>
            </a:r>
          </a:p>
          <a:p>
            <a:pPr>
              <a:buFontTx/>
              <a:buChar char="•"/>
            </a:pPr>
            <a:endParaRPr lang="en-US" dirty="0" smtClean="0"/>
          </a:p>
          <a:p>
            <a:endParaRPr lang="en-US" dirty="0" smtClean="0"/>
          </a:p>
          <a:p>
            <a:endParaRPr lang="en-US" dirty="0"/>
          </a:p>
        </p:txBody>
      </p:sp>
    </p:spTree>
    <p:extLst>
      <p:ext uri="{BB962C8B-B14F-4D97-AF65-F5344CB8AC3E}">
        <p14:creationId xmlns:p14="http://schemas.microsoft.com/office/powerpoint/2010/main" val="22934454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Cultivating Interest</a:t>
            </a:r>
            <a:endParaRPr lang="en-US" dirty="0"/>
          </a:p>
        </p:txBody>
      </p:sp>
      <p:sp>
        <p:nvSpPr>
          <p:cNvPr id="3" name="Content Placeholder 2"/>
          <p:cNvSpPr>
            <a:spLocks noGrp="1"/>
          </p:cNvSpPr>
          <p:nvPr>
            <p:ph idx="1"/>
          </p:nvPr>
        </p:nvSpPr>
        <p:spPr>
          <a:xfrm>
            <a:off x="779463" y="1425388"/>
            <a:ext cx="7583487" cy="4612342"/>
          </a:xfrm>
        </p:spPr>
        <p:txBody>
          <a:bodyPr>
            <a:normAutofit fontScale="92500" lnSpcReduction="20000"/>
          </a:bodyPr>
          <a:lstStyle/>
          <a:p>
            <a:pPr marL="0" indent="0" algn="ctr">
              <a:buNone/>
            </a:pPr>
            <a:r>
              <a:rPr lang="en-US" dirty="0" smtClean="0"/>
              <a:t>Proactive and Continual </a:t>
            </a:r>
            <a:r>
              <a:rPr lang="en-US" dirty="0" smtClean="0"/>
              <a:t>Outreach</a:t>
            </a:r>
          </a:p>
          <a:p>
            <a:r>
              <a:rPr lang="en-US" dirty="0" smtClean="0"/>
              <a:t>Access to the students</a:t>
            </a:r>
          </a:p>
          <a:p>
            <a:pPr lvl="1"/>
            <a:r>
              <a:rPr lang="en-US" dirty="0" smtClean="0"/>
              <a:t>Establish regular presence in high schools within reach (and involve high </a:t>
            </a:r>
            <a:r>
              <a:rPr lang="en-US" dirty="0" smtClean="0"/>
              <a:t>schools </a:t>
            </a:r>
            <a:r>
              <a:rPr lang="en-US" dirty="0" smtClean="0"/>
              <a:t>in decision – they know prospective </a:t>
            </a:r>
            <a:r>
              <a:rPr lang="en-US" dirty="0" smtClean="0"/>
              <a:t>students </a:t>
            </a:r>
            <a:r>
              <a:rPr lang="en-US" dirty="0" smtClean="0"/>
              <a:t>best)</a:t>
            </a:r>
          </a:p>
          <a:p>
            <a:pPr lvl="1"/>
            <a:r>
              <a:rPr lang="en-US" dirty="0" smtClean="0"/>
              <a:t>Community </a:t>
            </a:r>
            <a:r>
              <a:rPr lang="en-US" dirty="0" smtClean="0"/>
              <a:t>Organizations </a:t>
            </a:r>
            <a:r>
              <a:rPr lang="en-US" dirty="0"/>
              <a:t>(</a:t>
            </a:r>
            <a:r>
              <a:rPr lang="en-US" dirty="0" err="1"/>
              <a:t>OneGoal</a:t>
            </a:r>
            <a:r>
              <a:rPr lang="en-US" dirty="0"/>
              <a:t>, </a:t>
            </a:r>
            <a:r>
              <a:rPr lang="en-US" dirty="0" smtClean="0"/>
              <a:t>Bottom </a:t>
            </a:r>
            <a:r>
              <a:rPr lang="en-US" dirty="0"/>
              <a:t>Line, Pass with Flying Colors, </a:t>
            </a:r>
            <a:r>
              <a:rPr lang="en-US" dirty="0" err="1"/>
              <a:t>iMentor</a:t>
            </a:r>
            <a:r>
              <a:rPr lang="en-US" dirty="0"/>
              <a:t>, One Million Degrees, Daniel Murphy Scholarship Fund</a:t>
            </a:r>
            <a:r>
              <a:rPr lang="en-US" dirty="0" smtClean="0"/>
              <a:t>, Boys and Girls Club</a:t>
            </a:r>
            <a:r>
              <a:rPr lang="en-US" dirty="0" smtClean="0"/>
              <a:t>, The Posse Foundation, </a:t>
            </a:r>
            <a:r>
              <a:rPr lang="en-US" dirty="0"/>
              <a:t>etc.)</a:t>
            </a:r>
          </a:p>
          <a:p>
            <a:pPr lvl="1"/>
            <a:r>
              <a:rPr lang="en-US" dirty="0"/>
              <a:t>Name buys from </a:t>
            </a:r>
            <a:r>
              <a:rPr lang="en-US" dirty="0" smtClean="0"/>
              <a:t>lists</a:t>
            </a:r>
          </a:p>
          <a:p>
            <a:r>
              <a:rPr lang="en-US" dirty="0" smtClean="0"/>
              <a:t>Earlier </a:t>
            </a:r>
            <a:r>
              <a:rPr lang="en-US" dirty="0" smtClean="0"/>
              <a:t>outreach – differentiate from other institutions.</a:t>
            </a:r>
          </a:p>
          <a:p>
            <a:r>
              <a:rPr lang="en-US" dirty="0" smtClean="0"/>
              <a:t>Eliminate </a:t>
            </a:r>
            <a:r>
              <a:rPr lang="en-US" dirty="0" smtClean="0"/>
              <a:t>information barriers</a:t>
            </a:r>
          </a:p>
          <a:p>
            <a:pPr lvl="1"/>
            <a:r>
              <a:rPr lang="en-US" dirty="0" smtClean="0"/>
              <a:t>Keep students on track with email and text messages for deadlines.</a:t>
            </a:r>
          </a:p>
        </p:txBody>
      </p:sp>
    </p:spTree>
    <p:extLst>
      <p:ext uri="{BB962C8B-B14F-4D97-AF65-F5344CB8AC3E}">
        <p14:creationId xmlns:p14="http://schemas.microsoft.com/office/powerpoint/2010/main" val="27273893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Relationships</a:t>
            </a:r>
            <a:endParaRPr lang="en-US" dirty="0"/>
          </a:p>
        </p:txBody>
      </p:sp>
      <p:sp>
        <p:nvSpPr>
          <p:cNvPr id="3" name="Content Placeholder 2"/>
          <p:cNvSpPr>
            <a:spLocks noGrp="1"/>
          </p:cNvSpPr>
          <p:nvPr>
            <p:ph idx="1"/>
          </p:nvPr>
        </p:nvSpPr>
        <p:spPr>
          <a:xfrm>
            <a:off x="779463" y="1828799"/>
            <a:ext cx="7583487" cy="4436533"/>
          </a:xfrm>
        </p:spPr>
        <p:txBody>
          <a:bodyPr>
            <a:normAutofit/>
          </a:bodyPr>
          <a:lstStyle/>
          <a:p>
            <a:pPr>
              <a:buFontTx/>
              <a:buChar char="•"/>
            </a:pPr>
            <a:r>
              <a:rPr lang="en-US" sz="2400" dirty="0" smtClean="0"/>
              <a:t>Provide </a:t>
            </a:r>
            <a:r>
              <a:rPr lang="en-US" sz="2400" dirty="0"/>
              <a:t>an exceptional service experience that is more than a perfunctory phone call that </a:t>
            </a:r>
            <a:r>
              <a:rPr lang="en-US" sz="2400" dirty="0" smtClean="0"/>
              <a:t>says, </a:t>
            </a:r>
            <a:r>
              <a:rPr lang="en-US" sz="2400" dirty="0"/>
              <a:t>“Do you have any questions?” </a:t>
            </a:r>
          </a:p>
          <a:p>
            <a:pPr lvl="1">
              <a:buFontTx/>
              <a:buChar char="•"/>
            </a:pPr>
            <a:r>
              <a:rPr lang="en-US" dirty="0"/>
              <a:t>Engage students in meaningful discussions and truly counsel them. </a:t>
            </a:r>
            <a:r>
              <a:rPr lang="en-US" dirty="0" smtClean="0"/>
              <a:t>(Study </a:t>
            </a:r>
            <a:r>
              <a:rPr lang="en-US" dirty="0"/>
              <a:t>found 4 percentage point increase in graduation rates of students who had been coached)</a:t>
            </a:r>
          </a:p>
          <a:p>
            <a:pPr>
              <a:buFontTx/>
              <a:buChar char="•"/>
            </a:pPr>
            <a:r>
              <a:rPr lang="en-US" sz="2400" dirty="0"/>
              <a:t>Goal is that </a:t>
            </a:r>
            <a:r>
              <a:rPr lang="en-US" sz="2400" dirty="0" smtClean="0"/>
              <a:t>students (and their parents) </a:t>
            </a:r>
            <a:r>
              <a:rPr lang="en-US" sz="2400" dirty="0"/>
              <a:t>are well informed before applying and </a:t>
            </a:r>
            <a:r>
              <a:rPr lang="en-US" sz="2400" dirty="0" smtClean="0"/>
              <a:t>registering.</a:t>
            </a:r>
            <a:endParaRPr lang="en-US" sz="2400" dirty="0"/>
          </a:p>
          <a:p>
            <a:pPr>
              <a:buFontTx/>
              <a:buChar char="•"/>
            </a:pPr>
            <a:endParaRPr lang="en-US" sz="2400" dirty="0" smtClean="0"/>
          </a:p>
        </p:txBody>
      </p:sp>
    </p:spTree>
    <p:extLst>
      <p:ext uri="{BB962C8B-B14F-4D97-AF65-F5344CB8AC3E}">
        <p14:creationId xmlns:p14="http://schemas.microsoft.com/office/powerpoint/2010/main" val="4215292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Relationships</a:t>
            </a:r>
            <a:endParaRPr lang="en-US" dirty="0"/>
          </a:p>
        </p:txBody>
      </p:sp>
      <p:sp>
        <p:nvSpPr>
          <p:cNvPr id="3" name="Content Placeholder 2"/>
          <p:cNvSpPr>
            <a:spLocks noGrp="1"/>
          </p:cNvSpPr>
          <p:nvPr>
            <p:ph idx="1"/>
          </p:nvPr>
        </p:nvSpPr>
        <p:spPr>
          <a:xfrm>
            <a:off x="779463" y="1828799"/>
            <a:ext cx="7583487" cy="4436533"/>
          </a:xfrm>
        </p:spPr>
        <p:txBody>
          <a:bodyPr>
            <a:normAutofit fontScale="92500" lnSpcReduction="10000"/>
          </a:bodyPr>
          <a:lstStyle/>
          <a:p>
            <a:pPr>
              <a:buFontTx/>
              <a:buChar char="•"/>
            </a:pPr>
            <a:r>
              <a:rPr lang="en-US" sz="2400" dirty="0" smtClean="0"/>
              <a:t>Service </a:t>
            </a:r>
            <a:r>
              <a:rPr lang="en-US" sz="2400" dirty="0"/>
              <a:t>and contact strategy to keep the student </a:t>
            </a:r>
            <a:r>
              <a:rPr lang="en-US" sz="2400" dirty="0" smtClean="0"/>
              <a:t>engaged</a:t>
            </a:r>
          </a:p>
          <a:p>
            <a:pPr lvl="1">
              <a:buFontTx/>
              <a:buChar char="•"/>
            </a:pPr>
            <a:r>
              <a:rPr lang="en-US" dirty="0" smtClean="0"/>
              <a:t>On-campus visits, phone calls, emails, triggered emails, handwritten notes, webinars, virtual events</a:t>
            </a:r>
            <a:endParaRPr lang="en-US" dirty="0" smtClean="0"/>
          </a:p>
          <a:p>
            <a:pPr>
              <a:buFontTx/>
              <a:buChar char="•"/>
            </a:pPr>
            <a:r>
              <a:rPr lang="en-US" sz="2400" dirty="0" smtClean="0"/>
              <a:t>Include parents / family in relationship building</a:t>
            </a:r>
            <a:endParaRPr lang="en-US" dirty="0"/>
          </a:p>
          <a:p>
            <a:pPr>
              <a:buFontTx/>
              <a:buChar char="•"/>
            </a:pPr>
            <a:r>
              <a:rPr lang="en-US" sz="2400" dirty="0" smtClean="0"/>
              <a:t>Manage enrollment pipeline more tightly </a:t>
            </a:r>
          </a:p>
          <a:p>
            <a:pPr>
              <a:buFontTx/>
              <a:buChar char="•"/>
            </a:pPr>
            <a:r>
              <a:rPr lang="en-US" sz="2400" dirty="0" smtClean="0"/>
              <a:t>Regular </a:t>
            </a:r>
            <a:r>
              <a:rPr lang="en-US" sz="2400" dirty="0" smtClean="0"/>
              <a:t>follow-up </a:t>
            </a:r>
            <a:r>
              <a:rPr lang="en-US" sz="2400" dirty="0" smtClean="0"/>
              <a:t>with leads (speed to lead) </a:t>
            </a:r>
          </a:p>
          <a:p>
            <a:pPr>
              <a:buFontTx/>
              <a:buChar char="•"/>
            </a:pPr>
            <a:r>
              <a:rPr lang="en-US" sz="2400" dirty="0" smtClean="0"/>
              <a:t>Strategies in place for identifying </a:t>
            </a:r>
            <a:r>
              <a:rPr lang="en-US" sz="2400" dirty="0" smtClean="0"/>
              <a:t>both red </a:t>
            </a:r>
            <a:r>
              <a:rPr lang="en-US" sz="2400" dirty="0" smtClean="0"/>
              <a:t>flag </a:t>
            </a:r>
            <a:r>
              <a:rPr lang="en-US" sz="2400" dirty="0" smtClean="0"/>
              <a:t>and academically promising students</a:t>
            </a:r>
            <a:endParaRPr lang="en-US" sz="2400" dirty="0" smtClean="0"/>
          </a:p>
          <a:p>
            <a:pPr>
              <a:buFontTx/>
              <a:buChar char="•"/>
            </a:pPr>
            <a:r>
              <a:rPr lang="en-US" sz="2400" dirty="0" smtClean="0"/>
              <a:t>Peers who serve as mentors</a:t>
            </a:r>
          </a:p>
        </p:txBody>
      </p:sp>
    </p:spTree>
    <p:extLst>
      <p:ext uri="{BB962C8B-B14F-4D97-AF65-F5344CB8AC3E}">
        <p14:creationId xmlns:p14="http://schemas.microsoft.com/office/powerpoint/2010/main" val="33462804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a:t>
            </a:r>
            <a:endParaRPr lang="en-US" dirty="0"/>
          </a:p>
        </p:txBody>
      </p:sp>
      <p:sp>
        <p:nvSpPr>
          <p:cNvPr id="3" name="Content Placeholder 2"/>
          <p:cNvSpPr>
            <a:spLocks noGrp="1"/>
          </p:cNvSpPr>
          <p:nvPr>
            <p:ph idx="1"/>
          </p:nvPr>
        </p:nvSpPr>
        <p:spPr/>
        <p:txBody>
          <a:bodyPr>
            <a:normAutofit/>
          </a:bodyPr>
          <a:lstStyle/>
          <a:p>
            <a:pPr>
              <a:buFontTx/>
              <a:buChar char="•"/>
            </a:pPr>
            <a:r>
              <a:rPr lang="en-US" sz="2400" dirty="0" smtClean="0"/>
              <a:t>What are challenges of HP3 students?  How can we support them?</a:t>
            </a:r>
          </a:p>
          <a:p>
            <a:pPr lvl="1">
              <a:buFontTx/>
              <a:buChar char="•"/>
            </a:pPr>
            <a:r>
              <a:rPr lang="en-US" dirty="0" smtClean="0"/>
              <a:t>Commute</a:t>
            </a:r>
          </a:p>
          <a:p>
            <a:pPr lvl="1">
              <a:buFontTx/>
              <a:buChar char="•"/>
            </a:pPr>
            <a:r>
              <a:rPr lang="en-US" dirty="0" smtClean="0"/>
              <a:t>Additional help in math, English, </a:t>
            </a:r>
            <a:r>
              <a:rPr lang="en-US" dirty="0" smtClean="0"/>
              <a:t>etc.? </a:t>
            </a:r>
            <a:r>
              <a:rPr lang="en-US" dirty="0" smtClean="0"/>
              <a:t>(summer bridge programs)</a:t>
            </a:r>
          </a:p>
          <a:p>
            <a:pPr lvl="1">
              <a:buFontTx/>
              <a:buChar char="•"/>
            </a:pPr>
            <a:r>
              <a:rPr lang="en-US" dirty="0" smtClean="0"/>
              <a:t>Lack of time (work, might be assisting in supporting family)</a:t>
            </a:r>
          </a:p>
          <a:p>
            <a:pPr lvl="1">
              <a:buFontTx/>
              <a:buChar char="•"/>
            </a:pPr>
            <a:r>
              <a:rPr lang="en-US" dirty="0" smtClean="0"/>
              <a:t>Motivation </a:t>
            </a:r>
            <a:r>
              <a:rPr lang="en-US" dirty="0" smtClean="0"/>
              <a:t>/ family support</a:t>
            </a:r>
          </a:p>
          <a:p>
            <a:pPr lvl="1">
              <a:buFontTx/>
              <a:buChar char="•"/>
            </a:pPr>
            <a:r>
              <a:rPr lang="en-US" dirty="0" smtClean="0"/>
              <a:t>Lack of confidence</a:t>
            </a:r>
          </a:p>
          <a:p>
            <a:pPr lvl="1">
              <a:buFontTx/>
              <a:buChar char="•"/>
            </a:pPr>
            <a:r>
              <a:rPr lang="en-US" dirty="0" smtClean="0"/>
              <a:t>Financial</a:t>
            </a:r>
          </a:p>
          <a:p>
            <a:pPr lvl="1">
              <a:buFontTx/>
              <a:buChar char="•"/>
            </a:pPr>
            <a:r>
              <a:rPr lang="en-US" dirty="0" smtClean="0"/>
              <a:t>Child care (are any students young parents?)</a:t>
            </a:r>
          </a:p>
          <a:p>
            <a:pPr lvl="1">
              <a:buFontTx/>
              <a:buChar char="•"/>
            </a:pPr>
            <a:r>
              <a:rPr lang="en-US" dirty="0" smtClean="0"/>
              <a:t>Guilt  - (first generation)</a:t>
            </a:r>
            <a:endParaRPr lang="en-US" dirty="0" smtClean="0"/>
          </a:p>
          <a:p>
            <a:pPr lvl="1">
              <a:buFontTx/>
              <a:buChar char="•"/>
            </a:pPr>
            <a:endParaRPr lang="en-US" dirty="0" smtClean="0"/>
          </a:p>
          <a:p>
            <a:pPr lvl="1">
              <a:buFontTx/>
              <a:buChar char="•"/>
            </a:pPr>
            <a:endParaRPr lang="en-US" dirty="0"/>
          </a:p>
        </p:txBody>
      </p:sp>
    </p:spTree>
    <p:extLst>
      <p:ext uri="{BB962C8B-B14F-4D97-AF65-F5344CB8AC3E}">
        <p14:creationId xmlns:p14="http://schemas.microsoft.com/office/powerpoint/2010/main" val="1826049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Build strategy around audience and goals.</a:t>
            </a:r>
          </a:p>
          <a:p>
            <a:r>
              <a:rPr lang="en-US" dirty="0" smtClean="0"/>
              <a:t>Be inclusive of faculty, staff, students, alumni to determine distinguishing attributes of why they are </a:t>
            </a:r>
            <a:r>
              <a:rPr lang="en-US" dirty="0" smtClean="0"/>
              <a:t>here </a:t>
            </a:r>
            <a:r>
              <a:rPr lang="en-US" dirty="0" smtClean="0"/>
              <a:t>and turn </a:t>
            </a:r>
            <a:r>
              <a:rPr lang="en-US" dirty="0" smtClean="0"/>
              <a:t>them</a:t>
            </a:r>
            <a:r>
              <a:rPr lang="en-US" dirty="0" smtClean="0"/>
              <a:t> </a:t>
            </a:r>
            <a:r>
              <a:rPr lang="en-US" dirty="0" smtClean="0"/>
              <a:t>into a positioning strategy and determine how best to deliver messaging so it is consistent across all channels.</a:t>
            </a:r>
            <a:endParaRPr lang="en-US" dirty="0"/>
          </a:p>
        </p:txBody>
      </p:sp>
    </p:spTree>
    <p:extLst>
      <p:ext uri="{BB962C8B-B14F-4D97-AF65-F5344CB8AC3E}">
        <p14:creationId xmlns:p14="http://schemas.microsoft.com/office/powerpoint/2010/main" val="39528194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1918</TotalTime>
  <Words>1647</Words>
  <Application>Microsoft Macintosh PowerPoint</Application>
  <PresentationFormat>On-screen Show (4:3)</PresentationFormat>
  <Paragraphs>153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Revolution</vt:lpstr>
      <vt:lpstr>National Louis University Harrison Professional Pathways Program</vt:lpstr>
      <vt:lpstr>Enrollment and Outreach</vt:lpstr>
      <vt:lpstr>Broaden the Net</vt:lpstr>
      <vt:lpstr>Broaden the Net</vt:lpstr>
      <vt:lpstr>Cultivating Interest</vt:lpstr>
      <vt:lpstr>Building Relationships</vt:lpstr>
      <vt:lpstr>Building Relationships</vt:lpstr>
      <vt:lpstr>Obstacles</vt:lpstr>
      <vt:lpstr>Marketing</vt:lpstr>
      <vt:lpstr>Ways to Support Strategy</vt:lpstr>
      <vt:lpstr>Ways to Support Strategy</vt:lpstr>
      <vt:lpstr>Ways to Support Strategy</vt:lpstr>
      <vt:lpstr>Manage / Monitor Execution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Jenzabar Interview</dc:title>
  <dc:creator>Carrie Alane Shoemaker</dc:creator>
  <cp:lastModifiedBy>Carrie Alane Shoemaker</cp:lastModifiedBy>
  <cp:revision>58</cp:revision>
  <cp:lastPrinted>2016-08-10T17:01:41Z</cp:lastPrinted>
  <dcterms:created xsi:type="dcterms:W3CDTF">2016-06-26T23:29:55Z</dcterms:created>
  <dcterms:modified xsi:type="dcterms:W3CDTF">2016-08-10T18:49:13Z</dcterms:modified>
</cp:coreProperties>
</file>