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67" r:id="rId2"/>
    <p:sldId id="257" r:id="rId3"/>
    <p:sldId id="259" r:id="rId4"/>
    <p:sldId id="260" r:id="rId5"/>
    <p:sldId id="273" r:id="rId6"/>
    <p:sldId id="270" r:id="rId7"/>
    <p:sldId id="275" r:id="rId8"/>
    <p:sldId id="265"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4622" autoAdjust="0"/>
  </p:normalViewPr>
  <p:slideViewPr>
    <p:cSldViewPr snapToGrid="0" snapToObjects="1">
      <p:cViewPr varScale="1">
        <p:scale>
          <a:sx n="55" d="100"/>
          <a:sy n="55" d="100"/>
        </p:scale>
        <p:origin x="-202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44CCF3E-9CDE-5644-9667-DEEF67DF73D4}" type="datetimeFigureOut">
              <a:rPr lang="en-US" smtClean="0"/>
              <a:t>3/1/16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4781AB6-2E01-D742-98FF-E7A585ECEEB8}" type="slidenum">
              <a:rPr lang="en-US" smtClean="0"/>
              <a:t>‹#›</a:t>
            </a:fld>
            <a:endParaRPr lang="en-US"/>
          </a:p>
        </p:txBody>
      </p:sp>
    </p:spTree>
    <p:extLst>
      <p:ext uri="{BB962C8B-B14F-4D97-AF65-F5344CB8AC3E}">
        <p14:creationId xmlns:p14="http://schemas.microsoft.com/office/powerpoint/2010/main" val="13058694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CD062C-AF2B-6740-9B60-6D8406CF2141}" type="datetimeFigureOut">
              <a:rPr lang="en-US" smtClean="0"/>
              <a:t>3/1/16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997DF6-30C9-CB44-81F4-1331B69E84FC}" type="slidenum">
              <a:rPr lang="en-US" smtClean="0"/>
              <a:t>‹#›</a:t>
            </a:fld>
            <a:endParaRPr lang="en-US"/>
          </a:p>
        </p:txBody>
      </p:sp>
    </p:spTree>
    <p:extLst>
      <p:ext uri="{BB962C8B-B14F-4D97-AF65-F5344CB8AC3E}">
        <p14:creationId xmlns:p14="http://schemas.microsoft.com/office/powerpoint/2010/main" val="293250048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Hello.</a:t>
            </a:r>
            <a:r>
              <a:rPr lang="en-US" baseline="0" dirty="0" smtClean="0"/>
              <a:t> Welcome.  My name is Carrie Shoemaker, and I want to thank you for the opportunity present to you today</a:t>
            </a:r>
            <a:r>
              <a:rPr lang="en-US" baseline="0" smtClean="0"/>
              <a:t>.  </a:t>
            </a:r>
            <a:endParaRPr lang="en-US" dirty="0"/>
          </a:p>
        </p:txBody>
      </p:sp>
      <p:sp>
        <p:nvSpPr>
          <p:cNvPr id="4" name="Slide Number Placeholder 3"/>
          <p:cNvSpPr>
            <a:spLocks noGrp="1"/>
          </p:cNvSpPr>
          <p:nvPr>
            <p:ph type="sldNum" sz="quarter" idx="10"/>
          </p:nvPr>
        </p:nvSpPr>
        <p:spPr/>
        <p:txBody>
          <a:bodyPr/>
          <a:lstStyle/>
          <a:p>
            <a:fld id="{0C997DF6-30C9-CB44-81F4-1331B69E84FC}" type="slidenum">
              <a:rPr lang="en-US" smtClean="0"/>
              <a:t>1</a:t>
            </a:fld>
            <a:endParaRPr lang="en-US"/>
          </a:p>
        </p:txBody>
      </p:sp>
    </p:spTree>
    <p:extLst>
      <p:ext uri="{BB962C8B-B14F-4D97-AF65-F5344CB8AC3E}">
        <p14:creationId xmlns:p14="http://schemas.microsoft.com/office/powerpoint/2010/main" val="2320220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997DF6-30C9-CB44-81F4-1331B69E84FC}" type="slidenum">
              <a:rPr lang="en-US" smtClean="0"/>
              <a:t>2</a:t>
            </a:fld>
            <a:endParaRPr lang="en-US"/>
          </a:p>
        </p:txBody>
      </p:sp>
    </p:spTree>
    <p:extLst>
      <p:ext uri="{BB962C8B-B14F-4D97-AF65-F5344CB8AC3E}">
        <p14:creationId xmlns:p14="http://schemas.microsoft.com/office/powerpoint/2010/main" val="42400972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sz="1600" dirty="0" smtClean="0"/>
              <a:t>Today I’m going</a:t>
            </a:r>
            <a:r>
              <a:rPr lang="en-US" sz="1600" baseline="0" dirty="0" smtClean="0"/>
              <a:t> to speak with you about two of my priority strategies.  </a:t>
            </a:r>
          </a:p>
          <a:p>
            <a:endParaRPr lang="en-US" sz="1600" baseline="0" dirty="0" smtClean="0"/>
          </a:p>
          <a:p>
            <a:r>
              <a:rPr lang="en-US" sz="1600" baseline="0" dirty="0" smtClean="0"/>
              <a:t>The first is broadening the net.  </a:t>
            </a:r>
          </a:p>
          <a:p>
            <a:endParaRPr lang="en-US" sz="1600" baseline="0" dirty="0" smtClean="0"/>
          </a:p>
          <a:p>
            <a:r>
              <a:rPr lang="en-US" sz="1600" baseline="0" dirty="0" smtClean="0"/>
              <a:t>The second and equally important strategy is in cultivating interest leading to application and enrollment.</a:t>
            </a:r>
            <a:endParaRPr lang="en-US" sz="1600" dirty="0"/>
          </a:p>
        </p:txBody>
      </p:sp>
      <p:sp>
        <p:nvSpPr>
          <p:cNvPr id="4" name="Slide Number Placeholder 3"/>
          <p:cNvSpPr>
            <a:spLocks noGrp="1"/>
          </p:cNvSpPr>
          <p:nvPr>
            <p:ph type="sldNum" sz="quarter" idx="10"/>
          </p:nvPr>
        </p:nvSpPr>
        <p:spPr/>
        <p:txBody>
          <a:bodyPr/>
          <a:lstStyle/>
          <a:p>
            <a:fld id="{0C997DF6-30C9-CB44-81F4-1331B69E84FC}" type="slidenum">
              <a:rPr lang="en-US" smtClean="0"/>
              <a:t>3</a:t>
            </a:fld>
            <a:endParaRPr lang="en-US"/>
          </a:p>
        </p:txBody>
      </p:sp>
    </p:spTree>
    <p:extLst>
      <p:ext uri="{BB962C8B-B14F-4D97-AF65-F5344CB8AC3E}">
        <p14:creationId xmlns:p14="http://schemas.microsoft.com/office/powerpoint/2010/main" val="4093546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indent="-171450">
              <a:buFont typeface="Arial"/>
              <a:buChar char="•"/>
            </a:pPr>
            <a:r>
              <a:rPr lang="en-US" dirty="0" smtClean="0"/>
              <a:t>Decipher </a:t>
            </a:r>
            <a:r>
              <a:rPr lang="en-US" baseline="0" dirty="0" smtClean="0"/>
              <a:t>how far our reach is and use  multiple data sources the see where opportunity exists to expand our reach so we’re making evidenced based decisions.  </a:t>
            </a:r>
          </a:p>
          <a:p>
            <a:pPr marL="0" indent="0">
              <a:buFont typeface="Arial"/>
              <a:buNone/>
            </a:pPr>
            <a:endParaRPr lang="en-US" baseline="0" dirty="0" smtClean="0"/>
          </a:p>
          <a:p>
            <a:pPr marL="171450" indent="-171450">
              <a:buFont typeface="Arial"/>
              <a:buChar char="•"/>
            </a:pPr>
            <a:r>
              <a:rPr lang="en-US" baseline="0" dirty="0" smtClean="0"/>
              <a:t>That data could include data available through the institution and through external sources such as </a:t>
            </a:r>
            <a:r>
              <a:rPr lang="en-US" baseline="0" dirty="0" err="1" smtClean="0"/>
              <a:t>Ruffalo</a:t>
            </a:r>
            <a:r>
              <a:rPr lang="en-US" baseline="0" dirty="0" smtClean="0"/>
              <a:t> Cody, the Chronicle, etc. or whatever data source are available. Through data and evidenced based decision making, we can determine our marketing investments for certain targets. </a:t>
            </a:r>
          </a:p>
          <a:p>
            <a:pPr marL="171450" indent="-171450">
              <a:buFont typeface="Arial"/>
              <a:buChar char="•"/>
            </a:pPr>
            <a:endParaRPr lang="en-US" baseline="0" dirty="0" smtClean="0"/>
          </a:p>
          <a:p>
            <a:pPr marL="171450" indent="-171450">
              <a:buFont typeface="Arial"/>
              <a:buChar char="•"/>
            </a:pPr>
            <a:r>
              <a:rPr lang="en-US" dirty="0" smtClean="0"/>
              <a:t>broaden the net </a:t>
            </a:r>
            <a:r>
              <a:rPr lang="en-US" baseline="0" dirty="0" smtClean="0"/>
              <a:t>by identifying potential new pockets and saturating the local area.  </a:t>
            </a:r>
          </a:p>
          <a:p>
            <a:pPr marL="628650" lvl="1" indent="-171450">
              <a:buFont typeface="Arial"/>
              <a:buChar char="•"/>
            </a:pPr>
            <a:r>
              <a:rPr lang="en-US" baseline="0" dirty="0" smtClean="0"/>
              <a:t>craft out territories and give recruiters travel objectives.</a:t>
            </a:r>
          </a:p>
          <a:p>
            <a:pPr marL="171450" indent="-171450">
              <a:buFont typeface="Arial"/>
              <a:buChar char="•"/>
            </a:pPr>
            <a:endParaRPr lang="en-US" baseline="0" dirty="0" smtClean="0"/>
          </a:p>
          <a:p>
            <a:pPr marL="171450" indent="-171450">
              <a:buFont typeface="Arial"/>
              <a:buChar char="•"/>
            </a:pPr>
            <a:r>
              <a:rPr lang="en-US" baseline="0" dirty="0" smtClean="0"/>
              <a:t>Determine who we aren’t targeting and where we could get additional students and expanding upon these markets.   Determine how far people are willing to commute – what is the drive time?  What </a:t>
            </a:r>
            <a:r>
              <a:rPr lang="en-US" baseline="0" dirty="0" err="1" smtClean="0"/>
              <a:t>progam</a:t>
            </a:r>
            <a:r>
              <a:rPr lang="en-US" baseline="0" dirty="0" smtClean="0"/>
              <a:t>(s) are our biggest?  What type(s) of students are we attracting to what program(s)?   What is our yield?  If students aren’t coming to Miami Regional, where are they going and why?</a:t>
            </a:r>
          </a:p>
          <a:p>
            <a:pPr marL="171450" indent="-171450">
              <a:buFont typeface="Arial"/>
              <a:buChar char="•"/>
            </a:pPr>
            <a:endParaRPr lang="en-US" baseline="0" dirty="0" smtClean="0"/>
          </a:p>
          <a:p>
            <a:pPr marL="171450" indent="-171450">
              <a:buFont typeface="Arial"/>
              <a:buChar char="•"/>
            </a:pPr>
            <a:r>
              <a:rPr lang="en-US" baseline="0" dirty="0" smtClean="0"/>
              <a:t>Rely on data driven strategies.</a:t>
            </a:r>
            <a:endParaRPr lang="en-US" dirty="0"/>
          </a:p>
        </p:txBody>
      </p:sp>
      <p:sp>
        <p:nvSpPr>
          <p:cNvPr id="4" name="Slide Number Placeholder 3"/>
          <p:cNvSpPr>
            <a:spLocks noGrp="1"/>
          </p:cNvSpPr>
          <p:nvPr>
            <p:ph type="sldNum" sz="quarter" idx="10"/>
          </p:nvPr>
        </p:nvSpPr>
        <p:spPr/>
        <p:txBody>
          <a:bodyPr/>
          <a:lstStyle/>
          <a:p>
            <a:fld id="{0C997DF6-30C9-CB44-81F4-1331B69E84FC}" type="slidenum">
              <a:rPr lang="en-US" smtClean="0"/>
              <a:t>4</a:t>
            </a:fld>
            <a:endParaRPr lang="en-US"/>
          </a:p>
        </p:txBody>
      </p:sp>
    </p:spTree>
    <p:extLst>
      <p:ext uri="{BB962C8B-B14F-4D97-AF65-F5344CB8AC3E}">
        <p14:creationId xmlns:p14="http://schemas.microsoft.com/office/powerpoint/2010/main" val="4093546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indent="-171450">
              <a:buFont typeface="Arial"/>
              <a:buChar char="•"/>
            </a:pPr>
            <a:r>
              <a:rPr lang="en-US" dirty="0" smtClean="0"/>
              <a:t>High </a:t>
            </a:r>
            <a:r>
              <a:rPr lang="en-US" baseline="0" dirty="0" smtClean="0"/>
              <a:t>school students and their parents and grandparents. </a:t>
            </a:r>
          </a:p>
          <a:p>
            <a:pPr marL="628650" lvl="1" indent="-171450">
              <a:buFont typeface="Arial"/>
              <a:buChar char="•"/>
            </a:pPr>
            <a:r>
              <a:rPr lang="en-US" baseline="0" dirty="0" smtClean="0"/>
              <a:t>Parents and grandparents are often part of the decision marketing process and  finance a student’s education. </a:t>
            </a:r>
          </a:p>
          <a:p>
            <a:pPr marL="628650" lvl="1" indent="-171450">
              <a:buFont typeface="Arial"/>
              <a:buChar char="•"/>
            </a:pPr>
            <a:r>
              <a:rPr lang="en-US" baseline="0" dirty="0" smtClean="0"/>
              <a:t>Recruitment fairs at high schools within our reach. </a:t>
            </a:r>
          </a:p>
          <a:p>
            <a:pPr marL="628650" lvl="1" indent="-171450">
              <a:buFont typeface="Arial"/>
              <a:buChar char="•"/>
            </a:pPr>
            <a:r>
              <a:rPr lang="en-US" baseline="0" dirty="0" smtClean="0"/>
              <a:t>invite potential students and their families to our campuses for “lunch and learns,” “breakfast breakouts,” after school presentations etc. where prospective students can meet with admissions, faculty, financial aid, etc.   </a:t>
            </a:r>
          </a:p>
          <a:p>
            <a:pPr marL="628650" lvl="1" indent="-171450">
              <a:buFont typeface="Arial"/>
              <a:buChar char="•"/>
            </a:pPr>
            <a:r>
              <a:rPr lang="en-US" baseline="0" dirty="0" smtClean="0"/>
              <a:t> Invite a handful of current students to lunch and learns, breakfast breakouts, </a:t>
            </a:r>
            <a:r>
              <a:rPr lang="en-US" baseline="0" dirty="0" err="1" smtClean="0"/>
              <a:t>etc</a:t>
            </a:r>
            <a:r>
              <a:rPr lang="en-US" baseline="0" dirty="0" smtClean="0"/>
              <a:t> to provide insight into what it is like to be student at Miami</a:t>
            </a:r>
          </a:p>
          <a:p>
            <a:pPr marL="628650" lvl="1" indent="-171450">
              <a:buFont typeface="Arial"/>
              <a:buChar char="•"/>
            </a:pPr>
            <a:r>
              <a:rPr lang="en-US" baseline="0" dirty="0" smtClean="0"/>
              <a:t>Arrange for prospective students to sit in and observe a class</a:t>
            </a:r>
          </a:p>
          <a:p>
            <a:pPr marL="628650" lvl="1" indent="-171450">
              <a:buFont typeface="Arial"/>
              <a:buChar char="•"/>
            </a:pPr>
            <a:r>
              <a:rPr lang="en-US" baseline="0" dirty="0" smtClean="0"/>
              <a:t>name buys based on ACT and SAT scores.</a:t>
            </a:r>
          </a:p>
          <a:p>
            <a:endParaRPr lang="en-US" baseline="0" dirty="0" smtClean="0"/>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dirty="0" smtClean="0"/>
              <a:t>Transfer</a:t>
            </a:r>
            <a:r>
              <a:rPr lang="en-US" baseline="0" dirty="0" smtClean="0"/>
              <a:t> students are year round recruitment. </a:t>
            </a:r>
          </a:p>
          <a:p>
            <a:pPr marL="628650" marR="0" lvl="1"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have higher expectation on service. </a:t>
            </a:r>
          </a:p>
          <a:p>
            <a:pPr marL="628650" marR="0" lvl="1"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generally look at the institution that can turn over the evaluation the quickest and supports them through the process. </a:t>
            </a:r>
          </a:p>
          <a:p>
            <a:pPr marL="628650" marR="0" lvl="1"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Transfer is growing because tuition is too expensive.  </a:t>
            </a:r>
          </a:p>
          <a:p>
            <a:pPr marL="628650" marR="0" lvl="1"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More and more institutions are getting aggressive about recruiting that population.</a:t>
            </a:r>
          </a:p>
          <a:p>
            <a:pPr marL="628650" marR="0" lvl="1"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priority to make strong relationships with whatever office oversees the transfer (career, transfer counselor, </a:t>
            </a:r>
            <a:r>
              <a:rPr lang="en-US" baseline="0" dirty="0" err="1" smtClean="0"/>
              <a:t>etc</a:t>
            </a:r>
            <a:r>
              <a:rPr lang="en-US" baseline="0" dirty="0" smtClean="0"/>
              <a:t>) at Community Colleges. </a:t>
            </a:r>
          </a:p>
          <a:p>
            <a:pPr marL="628650" marR="0" lvl="1"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Host open houses specifically for transfer students.  If they bring their transcripts, we can promise an evaluation in an expedited time frame (48 hours?).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Similar to transfer students, graduate students also have a higher expectation on service. </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more mature, and often times they are working professionals. </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Reach out to Miami alums, businesses who feel their employees would benefit from a MA degree and building the value of the MA degree to not only the business but also the student, etc.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 </a:t>
            </a:r>
            <a:r>
              <a:rPr lang="en-US" baseline="0" dirty="0" smtClean="0"/>
              <a:t>Could we further broaden our reach beyond our geographic area by forming cohort, satellite campuses, and/or offering an online component to course work to eliminate commuting?</a:t>
            </a:r>
            <a:endParaRPr lang="en-US" dirty="0"/>
          </a:p>
        </p:txBody>
      </p:sp>
      <p:sp>
        <p:nvSpPr>
          <p:cNvPr id="4" name="Slide Number Placeholder 3"/>
          <p:cNvSpPr>
            <a:spLocks noGrp="1"/>
          </p:cNvSpPr>
          <p:nvPr>
            <p:ph type="sldNum" sz="quarter" idx="10"/>
          </p:nvPr>
        </p:nvSpPr>
        <p:spPr/>
        <p:txBody>
          <a:bodyPr/>
          <a:lstStyle/>
          <a:p>
            <a:fld id="{0C997DF6-30C9-CB44-81F4-1331B69E84FC}" type="slidenum">
              <a:rPr lang="en-US" smtClean="0"/>
              <a:t>5</a:t>
            </a:fld>
            <a:endParaRPr lang="en-US"/>
          </a:p>
        </p:txBody>
      </p:sp>
    </p:spTree>
    <p:extLst>
      <p:ext uri="{BB962C8B-B14F-4D97-AF65-F5344CB8AC3E}">
        <p14:creationId xmlns:p14="http://schemas.microsoft.com/office/powerpoint/2010/main" val="4093546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indent="-171450">
              <a:buFont typeface="Arial"/>
              <a:buChar char="•"/>
            </a:pPr>
            <a:r>
              <a:rPr lang="en-US" dirty="0" smtClean="0"/>
              <a:t>So often,</a:t>
            </a:r>
            <a:r>
              <a:rPr lang="en-US" baseline="0" dirty="0" smtClean="0"/>
              <a:t> we see recruiters focused on generating interest and broadening the net which is critical, but where we fall flat is in cultivating relationships.   </a:t>
            </a:r>
          </a:p>
          <a:p>
            <a:pPr marL="171450" indent="-171450">
              <a:buFont typeface="Arial"/>
              <a:buChar char="•"/>
            </a:pPr>
            <a:r>
              <a:rPr lang="en-US" baseline="0" dirty="0" smtClean="0"/>
              <a:t> Recruitment leaders may not pay the attention necessary to developing the relationship. </a:t>
            </a:r>
          </a:p>
          <a:p>
            <a:endParaRPr lang="en-US" baseline="0" dirty="0" smtClean="0"/>
          </a:p>
          <a:p>
            <a:pPr marL="171450" indent="-171450">
              <a:buFont typeface="Arial"/>
              <a:buChar char="•"/>
            </a:pPr>
            <a:r>
              <a:rPr lang="en-US" baseline="0" dirty="0" smtClean="0"/>
              <a:t>Focus on building and cultivating relationships with those who give us access to students </a:t>
            </a:r>
          </a:p>
          <a:p>
            <a:pPr marL="628650" lvl="1" indent="-171450">
              <a:buFont typeface="Arial"/>
              <a:buChar char="•"/>
            </a:pPr>
            <a:r>
              <a:rPr lang="en-US" baseline="0" dirty="0" smtClean="0"/>
              <a:t>area high schools</a:t>
            </a:r>
          </a:p>
          <a:p>
            <a:pPr marL="628650" lvl="1" indent="-171450">
              <a:buFont typeface="Arial"/>
              <a:buChar char="•"/>
            </a:pPr>
            <a:r>
              <a:rPr lang="en-US" baseline="0" dirty="0" smtClean="0"/>
              <a:t>college counselors at those high schools</a:t>
            </a:r>
          </a:p>
          <a:p>
            <a:pPr marL="628650" lvl="1" indent="-171450">
              <a:buFont typeface="Arial"/>
              <a:buChar char="•"/>
            </a:pPr>
            <a:r>
              <a:rPr lang="en-US" baseline="0" dirty="0" smtClean="0"/>
              <a:t> the career or transfer counselors at Community Colleges, etc.</a:t>
            </a:r>
            <a:endParaRPr lang="en-US" dirty="0"/>
          </a:p>
        </p:txBody>
      </p:sp>
      <p:sp>
        <p:nvSpPr>
          <p:cNvPr id="4" name="Slide Number Placeholder 3"/>
          <p:cNvSpPr>
            <a:spLocks noGrp="1"/>
          </p:cNvSpPr>
          <p:nvPr>
            <p:ph type="sldNum" sz="quarter" idx="10"/>
          </p:nvPr>
        </p:nvSpPr>
        <p:spPr/>
        <p:txBody>
          <a:bodyPr/>
          <a:lstStyle/>
          <a:p>
            <a:fld id="{0C997DF6-30C9-CB44-81F4-1331B69E84FC}" type="slidenum">
              <a:rPr lang="en-US" smtClean="0"/>
              <a:t>6</a:t>
            </a:fld>
            <a:endParaRPr lang="en-US"/>
          </a:p>
        </p:txBody>
      </p:sp>
    </p:spTree>
    <p:extLst>
      <p:ext uri="{BB962C8B-B14F-4D97-AF65-F5344CB8AC3E}">
        <p14:creationId xmlns:p14="http://schemas.microsoft.com/office/powerpoint/2010/main" val="40935462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indent="-171450">
              <a:buFont typeface="Arial"/>
              <a:buChar char="•"/>
            </a:pPr>
            <a:r>
              <a:rPr lang="en-US" baseline="0" dirty="0" smtClean="0"/>
              <a:t>The relationship phase is so important in showing that the institution is truly student focused</a:t>
            </a:r>
          </a:p>
          <a:p>
            <a:endParaRPr lang="en-US" baseline="0" dirty="0" smtClean="0"/>
          </a:p>
          <a:p>
            <a:pPr marL="171450" indent="-171450">
              <a:buFont typeface="Arial"/>
              <a:buChar char="•"/>
            </a:pPr>
            <a:r>
              <a:rPr lang="en-US" baseline="0" dirty="0" smtClean="0"/>
              <a:t>focus on cultivating relationships through a contact strategy that keeps the prospective student engaged from the point of initial contact through application, acceptance, start of class, and so forth. </a:t>
            </a:r>
          </a:p>
          <a:p>
            <a:pPr marL="171450" indent="-171450">
              <a:buFont typeface="Arial"/>
              <a:buChar char="•"/>
            </a:pPr>
            <a:r>
              <a:rPr lang="en-US" baseline="0" dirty="0" smtClean="0"/>
              <a:t>  goes beyond the perfunctory phone call to a prospective student asking him or her if he or she has any questions. </a:t>
            </a:r>
          </a:p>
          <a:p>
            <a:pPr marL="171450" indent="-171450">
              <a:buFont typeface="Arial"/>
              <a:buChar char="•"/>
            </a:pPr>
            <a:r>
              <a:rPr lang="en-US" baseline="0" dirty="0" smtClean="0"/>
              <a:t>build relationships with students through a combination of tactics such to engage them in meaningful discussions to truly counsel them and make an informed recommendation to them.</a:t>
            </a:r>
          </a:p>
          <a:p>
            <a:pPr marL="628650" lvl="1" indent="-171450">
              <a:buFont typeface="Arial"/>
              <a:buChar char="•"/>
            </a:pPr>
            <a:r>
              <a:rPr lang="en-US" baseline="0" dirty="0" smtClean="0"/>
              <a:t>on campus visits</a:t>
            </a:r>
          </a:p>
          <a:p>
            <a:pPr marL="628650" lvl="1" indent="-171450">
              <a:buFont typeface="Arial"/>
              <a:buChar char="•"/>
            </a:pPr>
            <a:r>
              <a:rPr lang="en-US" baseline="0" dirty="0" smtClean="0"/>
              <a:t>phone calls,</a:t>
            </a:r>
          </a:p>
          <a:p>
            <a:pPr marL="628650" lvl="1" indent="-171450">
              <a:buFont typeface="Arial"/>
              <a:buChar char="•"/>
            </a:pPr>
            <a:r>
              <a:rPr lang="en-US" baseline="0" dirty="0" smtClean="0"/>
              <a:t>emails,</a:t>
            </a:r>
          </a:p>
          <a:p>
            <a:pPr marL="628650" lvl="1" indent="-171450">
              <a:buFont typeface="Arial"/>
              <a:buChar char="•"/>
            </a:pPr>
            <a:r>
              <a:rPr lang="en-US" baseline="0" dirty="0" smtClean="0"/>
              <a:t>triggered emails through a CRM</a:t>
            </a:r>
          </a:p>
          <a:p>
            <a:pPr marL="628650" lvl="1" indent="-171450">
              <a:buFont typeface="Arial"/>
              <a:buChar char="•"/>
            </a:pPr>
            <a:r>
              <a:rPr lang="en-US" baseline="0" dirty="0" smtClean="0"/>
              <a:t>hand written notes, etc.  </a:t>
            </a:r>
          </a:p>
          <a:p>
            <a:pPr marL="628650" lvl="1" indent="-171450">
              <a:buFont typeface="Arial"/>
              <a:buChar char="•"/>
            </a:pPr>
            <a:endParaRPr lang="en-US" baseline="0" dirty="0" smtClean="0"/>
          </a:p>
          <a:p>
            <a:pPr marL="628650" lvl="1" indent="-171450">
              <a:buFont typeface="Arial"/>
              <a:buChar char="•"/>
            </a:pPr>
            <a:r>
              <a:rPr lang="en-US" baseline="0" dirty="0" smtClean="0"/>
              <a:t>We will ensure that there is continual follow up to keep the student engaged.</a:t>
            </a:r>
          </a:p>
          <a:p>
            <a:endParaRPr lang="en-US" baseline="0" dirty="0" smtClean="0"/>
          </a:p>
          <a:p>
            <a:pPr marL="171450" indent="-171450">
              <a:buFont typeface="Arial"/>
              <a:buChar char="•"/>
            </a:pPr>
            <a:r>
              <a:rPr lang="en-US" baseline="0" dirty="0" smtClean="0"/>
              <a:t>strategies in place for identifying high risk /red flag students </a:t>
            </a:r>
          </a:p>
          <a:p>
            <a:pPr marL="628650" lvl="1" indent="-171450">
              <a:buFont typeface="Arial"/>
              <a:buChar char="•"/>
            </a:pPr>
            <a:r>
              <a:rPr lang="en-US" baseline="0" dirty="0" smtClean="0"/>
              <a:t>make data driven decisions on how these students get the support they need to be successful and to prevent melt.  We will employ strategies to ensure students are kept on track to graduate. </a:t>
            </a:r>
          </a:p>
          <a:p>
            <a:endParaRPr lang="en-US" baseline="0" dirty="0" smtClean="0"/>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Continue to cultivate relationships with BA alumni for MA degrees and AA alumni for BA completion. </a:t>
            </a:r>
          </a:p>
          <a:p>
            <a:pPr marL="628650" marR="0" lvl="1"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Examples include handwritten notes to students on congratulating them on beginning school, handwritten notes to graduates, referrals. </a:t>
            </a:r>
          </a:p>
          <a:p>
            <a:endParaRPr lang="en-US" baseline="0" dirty="0" smtClean="0"/>
          </a:p>
          <a:p>
            <a:pPr marL="171450" indent="-171450">
              <a:buFont typeface="Arial"/>
              <a:buChar char="•"/>
            </a:pPr>
            <a:r>
              <a:rPr lang="en-US" baseline="0" dirty="0" smtClean="0"/>
              <a:t>institution that has the stronger relationship with the student is going to get the student.  We will also forge relationships with the Miami career office.  </a:t>
            </a:r>
          </a:p>
          <a:p>
            <a:pPr marL="628650" lvl="1" indent="-171450">
              <a:buFont typeface="Arial"/>
              <a:buChar char="•"/>
            </a:pPr>
            <a:r>
              <a:rPr lang="en-US" baseline="0" dirty="0" smtClean="0"/>
              <a:t>Colleges are under pressure to demonstrate that degrees will lead to jobs and we have to show the value of the degree(s) and ensure the students are properly supported in career advising</a:t>
            </a:r>
          </a:p>
          <a:p>
            <a:pPr marL="171450" indent="-171450">
              <a:buFont typeface="Arial"/>
              <a:buChar char="•"/>
            </a:pPr>
            <a:r>
              <a:rPr lang="en-US" baseline="0" dirty="0" smtClean="0"/>
              <a:t>Work closely with admissions at the Oxford campus to ensure that a student is supported to start school, regardless of the campus or modality.</a:t>
            </a:r>
            <a:endParaRPr lang="en-US" dirty="0"/>
          </a:p>
        </p:txBody>
      </p:sp>
      <p:sp>
        <p:nvSpPr>
          <p:cNvPr id="4" name="Slide Number Placeholder 3"/>
          <p:cNvSpPr>
            <a:spLocks noGrp="1"/>
          </p:cNvSpPr>
          <p:nvPr>
            <p:ph type="sldNum" sz="quarter" idx="10"/>
          </p:nvPr>
        </p:nvSpPr>
        <p:spPr/>
        <p:txBody>
          <a:bodyPr/>
          <a:lstStyle/>
          <a:p>
            <a:fld id="{0C997DF6-30C9-CB44-81F4-1331B69E84FC}" type="slidenum">
              <a:rPr lang="en-US" smtClean="0"/>
              <a:t>7</a:t>
            </a:fld>
            <a:endParaRPr lang="en-US"/>
          </a:p>
        </p:txBody>
      </p:sp>
    </p:spTree>
    <p:extLst>
      <p:ext uri="{BB962C8B-B14F-4D97-AF65-F5344CB8AC3E}">
        <p14:creationId xmlns:p14="http://schemas.microsoft.com/office/powerpoint/2010/main" val="40935462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indent="-171450">
              <a:buFont typeface="Arial"/>
              <a:buChar char="•"/>
            </a:pPr>
            <a:r>
              <a:rPr lang="en-US" dirty="0" smtClean="0"/>
              <a:t>all about supporting the aforementioned</a:t>
            </a:r>
            <a:r>
              <a:rPr lang="en-US" baseline="0" dirty="0" smtClean="0"/>
              <a:t> general strategy.  </a:t>
            </a:r>
          </a:p>
          <a:p>
            <a:pPr marL="171450" indent="-171450">
              <a:buFont typeface="Arial"/>
              <a:buChar char="•"/>
            </a:pPr>
            <a:endParaRPr lang="en-US" baseline="0" dirty="0" smtClean="0"/>
          </a:p>
          <a:p>
            <a:pPr marL="628650" lvl="1" indent="-171450">
              <a:buFont typeface="Arial"/>
              <a:buChar char="•"/>
            </a:pPr>
            <a:r>
              <a:rPr lang="en-US" baseline="0" dirty="0" smtClean="0"/>
              <a:t>Triggered communications</a:t>
            </a:r>
          </a:p>
          <a:p>
            <a:pPr marL="628650" lvl="1" indent="-171450">
              <a:buFont typeface="Arial"/>
              <a:buChar char="•"/>
            </a:pPr>
            <a:r>
              <a:rPr lang="en-US" baseline="0" dirty="0" smtClean="0"/>
              <a:t> evidenced based decision making </a:t>
            </a:r>
          </a:p>
          <a:p>
            <a:pPr marL="628650" lvl="1" indent="-171450">
              <a:buFont typeface="Arial"/>
              <a:buChar char="•"/>
            </a:pPr>
            <a:endParaRPr lang="en-US" baseline="0" dirty="0" smtClean="0"/>
          </a:p>
          <a:p>
            <a:pPr marL="171450" indent="-171450">
              <a:buFont typeface="Arial"/>
              <a:buChar char="•"/>
            </a:pPr>
            <a:r>
              <a:rPr lang="en-US" baseline="0" dirty="0" smtClean="0"/>
              <a:t>institutions will focus on broadening the net (marketing) and outreach or on cultivating relationships.  Recruitment success needs both.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C997DF6-30C9-CB44-81F4-1331B69E84FC}" type="slidenum">
              <a:rPr lang="en-US" smtClean="0"/>
              <a:t>8</a:t>
            </a:fld>
            <a:endParaRPr lang="en-US"/>
          </a:p>
        </p:txBody>
      </p:sp>
    </p:spTree>
    <p:extLst>
      <p:ext uri="{BB962C8B-B14F-4D97-AF65-F5344CB8AC3E}">
        <p14:creationId xmlns:p14="http://schemas.microsoft.com/office/powerpoint/2010/main" val="1946054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171450" indent="-171450">
              <a:buFont typeface="Arial"/>
              <a:buChar char="•"/>
            </a:pPr>
            <a:r>
              <a:rPr lang="en-US" dirty="0" smtClean="0"/>
              <a:t>implement</a:t>
            </a:r>
            <a:r>
              <a:rPr lang="en-US" baseline="0" dirty="0" smtClean="0"/>
              <a:t> a service based culture.  </a:t>
            </a:r>
          </a:p>
          <a:p>
            <a:pPr marL="171450" indent="-171450">
              <a:buFont typeface="Arial"/>
              <a:buChar char="•"/>
            </a:pPr>
            <a:r>
              <a:rPr lang="en-US" baseline="0" dirty="0" smtClean="0"/>
              <a:t>leads to strong relationships with prospective students that leads to enrollments.  </a:t>
            </a:r>
          </a:p>
          <a:p>
            <a:pPr marL="171450" indent="-171450">
              <a:buFont typeface="Arial"/>
              <a:buChar char="•"/>
            </a:pPr>
            <a:r>
              <a:rPr lang="en-US" baseline="0" dirty="0" smtClean="0"/>
              <a:t>We’ll truly counsel the student to determine if Miami is a good fit, and garner enough information from the student to provide an informed recommendation.  Students need and deserve our support.</a:t>
            </a:r>
            <a:endParaRPr lang="en-US" dirty="0"/>
          </a:p>
        </p:txBody>
      </p:sp>
      <p:sp>
        <p:nvSpPr>
          <p:cNvPr id="4" name="Slide Number Placeholder 3"/>
          <p:cNvSpPr>
            <a:spLocks noGrp="1"/>
          </p:cNvSpPr>
          <p:nvPr>
            <p:ph type="sldNum" sz="quarter" idx="10"/>
          </p:nvPr>
        </p:nvSpPr>
        <p:spPr/>
        <p:txBody>
          <a:bodyPr/>
          <a:lstStyle/>
          <a:p>
            <a:fld id="{0C997DF6-30C9-CB44-81F4-1331B69E84FC}" type="slidenum">
              <a:rPr lang="en-US" smtClean="0"/>
              <a:t>9</a:t>
            </a:fld>
            <a:endParaRPr lang="en-US"/>
          </a:p>
        </p:txBody>
      </p:sp>
    </p:spTree>
    <p:extLst>
      <p:ext uri="{BB962C8B-B14F-4D97-AF65-F5344CB8AC3E}">
        <p14:creationId xmlns:p14="http://schemas.microsoft.com/office/powerpoint/2010/main" val="1341384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2"/>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3" y="1524001"/>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3" y="3299014"/>
            <a:ext cx="6498158"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3/1/16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4"/>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9" y="3352803"/>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9" y="4771031"/>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6"/>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7"/>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6" y="107576"/>
            <a:ext cx="8042275"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3/1/16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5"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5"/>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7"/>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1" y="1453225"/>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1" y="2347417"/>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3/1/16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3/1/16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3/1/16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5"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8"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3/1/16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6" y="107576"/>
            <a:ext cx="8042275"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6" y="1600201"/>
            <a:ext cx="8042275"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70"/>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3/1/16</a:t>
            </a:fld>
            <a:endParaRPr lang="en-US"/>
          </a:p>
        </p:txBody>
      </p:sp>
      <p:sp>
        <p:nvSpPr>
          <p:cNvPr id="5" name="Footer Placeholder 4"/>
          <p:cNvSpPr>
            <a:spLocks noGrp="1"/>
          </p:cNvSpPr>
          <p:nvPr>
            <p:ph type="ftr" sz="quarter" idx="3"/>
          </p:nvPr>
        </p:nvSpPr>
        <p:spPr>
          <a:xfrm>
            <a:off x="264458" y="6275670"/>
            <a:ext cx="4840942"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70"/>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2553125" y="1524000"/>
            <a:ext cx="3860800" cy="3454401"/>
          </a:xfrm>
          <a:prstGeom prst="rect">
            <a:avLst/>
          </a:prstGeom>
        </p:spPr>
      </p:pic>
    </p:spTree>
    <p:extLst>
      <p:ext uri="{BB962C8B-B14F-4D97-AF65-F5344CB8AC3E}">
        <p14:creationId xmlns:p14="http://schemas.microsoft.com/office/powerpoint/2010/main" val="418149664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Strategic Planning</a:t>
            </a:r>
            <a:endParaRPr lang="en-US" dirty="0"/>
          </a:p>
        </p:txBody>
      </p:sp>
      <p:sp>
        <p:nvSpPr>
          <p:cNvPr id="3" name="Content Placeholder 2"/>
          <p:cNvSpPr>
            <a:spLocks noGrp="1"/>
          </p:cNvSpPr>
          <p:nvPr>
            <p:ph idx="1"/>
          </p:nvPr>
        </p:nvSpPr>
        <p:spPr/>
        <p:txBody>
          <a:bodyPr>
            <a:normAutofit/>
          </a:bodyPr>
          <a:lstStyle/>
          <a:p>
            <a:pPr marL="0" indent="0" algn="ctr">
              <a:buNone/>
            </a:pPr>
            <a:endParaRPr lang="en-US" sz="3600" dirty="0" smtClean="0"/>
          </a:p>
          <a:p>
            <a:pPr marL="0" indent="0" algn="ctr">
              <a:buNone/>
            </a:pPr>
            <a:endParaRPr lang="en-US" sz="3600" dirty="0"/>
          </a:p>
          <a:p>
            <a:pPr marL="0" indent="0" algn="ctr">
              <a:buNone/>
            </a:pPr>
            <a:r>
              <a:rPr lang="en-US" sz="3600" dirty="0" smtClean="0"/>
              <a:t>A never </a:t>
            </a:r>
            <a:r>
              <a:rPr lang="en-US" sz="3600" dirty="0"/>
              <a:t>ending process for an </a:t>
            </a:r>
            <a:r>
              <a:rPr lang="en-US" sz="3600" dirty="0" smtClean="0"/>
              <a:t>institution </a:t>
            </a:r>
            <a:r>
              <a:rPr lang="en-US" sz="3600" dirty="0"/>
              <a:t>to survive and thrive.</a:t>
            </a:r>
          </a:p>
        </p:txBody>
      </p:sp>
    </p:spTree>
    <p:extLst>
      <p:ext uri="{BB962C8B-B14F-4D97-AF65-F5344CB8AC3E}">
        <p14:creationId xmlns:p14="http://schemas.microsoft.com/office/powerpoint/2010/main" val="309386866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Priority Strategies</a:t>
            </a:r>
            <a:endParaRPr lang="en-US" dirty="0"/>
          </a:p>
        </p:txBody>
      </p:sp>
      <p:sp>
        <p:nvSpPr>
          <p:cNvPr id="3" name="Content Placeholder 2"/>
          <p:cNvSpPr>
            <a:spLocks noGrp="1"/>
          </p:cNvSpPr>
          <p:nvPr>
            <p:ph idx="1"/>
          </p:nvPr>
        </p:nvSpPr>
        <p:spPr/>
        <p:txBody>
          <a:bodyPr>
            <a:normAutofit/>
          </a:bodyPr>
          <a:lstStyle/>
          <a:p>
            <a:pPr marL="0" indent="0" algn="ctr">
              <a:buNone/>
            </a:pPr>
            <a:endParaRPr lang="en-US" sz="3600" dirty="0" smtClean="0"/>
          </a:p>
          <a:p>
            <a:pPr marL="742950" indent="-742950">
              <a:buAutoNum type="arabicPeriod"/>
            </a:pPr>
            <a:r>
              <a:rPr lang="en-US" sz="3600" dirty="0" smtClean="0"/>
              <a:t>Broaden the net</a:t>
            </a:r>
          </a:p>
          <a:p>
            <a:pPr marL="742950" indent="-742950">
              <a:buAutoNum type="arabicPeriod"/>
            </a:pPr>
            <a:r>
              <a:rPr lang="en-US" sz="3600" dirty="0" smtClean="0"/>
              <a:t>Cultivate interest leading to application and enrollment</a:t>
            </a:r>
          </a:p>
        </p:txBody>
      </p:sp>
    </p:spTree>
    <p:extLst>
      <p:ext uri="{BB962C8B-B14F-4D97-AF65-F5344CB8AC3E}">
        <p14:creationId xmlns:p14="http://schemas.microsoft.com/office/powerpoint/2010/main" val="127277390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Broaden </a:t>
            </a:r>
            <a:r>
              <a:rPr lang="en-US" dirty="0"/>
              <a:t>the Net</a:t>
            </a:r>
          </a:p>
        </p:txBody>
      </p:sp>
      <p:sp>
        <p:nvSpPr>
          <p:cNvPr id="3" name="Content Placeholder 2"/>
          <p:cNvSpPr>
            <a:spLocks noGrp="1"/>
          </p:cNvSpPr>
          <p:nvPr>
            <p:ph idx="1"/>
          </p:nvPr>
        </p:nvSpPr>
        <p:spPr/>
        <p:txBody>
          <a:bodyPr>
            <a:normAutofit/>
          </a:bodyPr>
          <a:lstStyle/>
          <a:p>
            <a:pPr>
              <a:buFontTx/>
              <a:buChar char="•"/>
            </a:pPr>
            <a:r>
              <a:rPr lang="en-US" sz="3600" dirty="0" smtClean="0"/>
              <a:t>Determine what our territory/reach should be</a:t>
            </a:r>
          </a:p>
          <a:p>
            <a:pPr>
              <a:buFontTx/>
              <a:buChar char="•"/>
            </a:pPr>
            <a:r>
              <a:rPr lang="en-US" sz="3600" dirty="0"/>
              <a:t>Generate interest and broaden pools within marketing and other outreach</a:t>
            </a:r>
          </a:p>
          <a:p>
            <a:pPr>
              <a:buFontTx/>
              <a:buChar char="•"/>
            </a:pPr>
            <a:endParaRPr lang="en-US" sz="3600" dirty="0"/>
          </a:p>
        </p:txBody>
      </p:sp>
    </p:spTree>
    <p:extLst>
      <p:ext uri="{BB962C8B-B14F-4D97-AF65-F5344CB8AC3E}">
        <p14:creationId xmlns:p14="http://schemas.microsoft.com/office/powerpoint/2010/main" val="357896719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Reach</a:t>
            </a:r>
            <a:endParaRPr lang="en-US" dirty="0"/>
          </a:p>
        </p:txBody>
      </p:sp>
      <p:sp>
        <p:nvSpPr>
          <p:cNvPr id="3" name="Content Placeholder 2"/>
          <p:cNvSpPr>
            <a:spLocks noGrp="1"/>
          </p:cNvSpPr>
          <p:nvPr>
            <p:ph idx="1"/>
          </p:nvPr>
        </p:nvSpPr>
        <p:spPr/>
        <p:txBody>
          <a:bodyPr>
            <a:normAutofit/>
          </a:bodyPr>
          <a:lstStyle/>
          <a:p>
            <a:pPr marL="0" indent="0">
              <a:buNone/>
            </a:pPr>
            <a:endParaRPr lang="en-US" sz="3600" dirty="0"/>
          </a:p>
          <a:p>
            <a:r>
              <a:rPr lang="en-US" sz="3600" dirty="0"/>
              <a:t>High school students</a:t>
            </a:r>
          </a:p>
          <a:p>
            <a:r>
              <a:rPr lang="en-US" sz="3600" dirty="0"/>
              <a:t>Transfer</a:t>
            </a:r>
          </a:p>
          <a:p>
            <a:r>
              <a:rPr lang="en-US" sz="3600" dirty="0"/>
              <a:t>Graduate students</a:t>
            </a:r>
          </a:p>
          <a:p>
            <a:pPr>
              <a:buFontTx/>
              <a:buChar char="•"/>
            </a:pPr>
            <a:endParaRPr lang="en-US" sz="3600" dirty="0"/>
          </a:p>
        </p:txBody>
      </p:sp>
    </p:spTree>
    <p:extLst>
      <p:ext uri="{BB962C8B-B14F-4D97-AF65-F5344CB8AC3E}">
        <p14:creationId xmlns:p14="http://schemas.microsoft.com/office/powerpoint/2010/main" val="293452699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Cultivating Interest </a:t>
            </a:r>
            <a:endParaRPr lang="en-US" dirty="0"/>
          </a:p>
        </p:txBody>
      </p:sp>
      <p:sp>
        <p:nvSpPr>
          <p:cNvPr id="3" name="Content Placeholder 2"/>
          <p:cNvSpPr>
            <a:spLocks noGrp="1"/>
          </p:cNvSpPr>
          <p:nvPr>
            <p:ph idx="1"/>
          </p:nvPr>
        </p:nvSpPr>
        <p:spPr/>
        <p:txBody>
          <a:bodyPr>
            <a:normAutofit/>
          </a:bodyPr>
          <a:lstStyle/>
          <a:p>
            <a:pPr>
              <a:buFontTx/>
              <a:buChar char="•"/>
            </a:pPr>
            <a:r>
              <a:rPr lang="en-US" sz="3600" dirty="0" smtClean="0"/>
              <a:t>Getting access to high school, transfer, and graduate students</a:t>
            </a:r>
          </a:p>
        </p:txBody>
      </p:sp>
    </p:spTree>
    <p:extLst>
      <p:ext uri="{BB962C8B-B14F-4D97-AF65-F5344CB8AC3E}">
        <p14:creationId xmlns:p14="http://schemas.microsoft.com/office/powerpoint/2010/main" val="356096726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Building Relationships</a:t>
            </a:r>
            <a:endParaRPr lang="en-US" dirty="0"/>
          </a:p>
        </p:txBody>
      </p:sp>
      <p:sp>
        <p:nvSpPr>
          <p:cNvPr id="3" name="Content Placeholder 2"/>
          <p:cNvSpPr>
            <a:spLocks noGrp="1"/>
          </p:cNvSpPr>
          <p:nvPr>
            <p:ph idx="1"/>
          </p:nvPr>
        </p:nvSpPr>
        <p:spPr/>
        <p:txBody>
          <a:bodyPr>
            <a:normAutofit lnSpcReduction="10000"/>
          </a:bodyPr>
          <a:lstStyle/>
          <a:p>
            <a:pPr>
              <a:buFontTx/>
              <a:buChar char="•"/>
            </a:pPr>
            <a:r>
              <a:rPr lang="en-US" sz="3600" dirty="0" smtClean="0"/>
              <a:t>Provide an exceptional service experience that is more than a perfunctory phone call that says “Do you have any questions?”</a:t>
            </a:r>
            <a:endParaRPr lang="en-US" sz="3400" dirty="0"/>
          </a:p>
          <a:p>
            <a:pPr>
              <a:buFontTx/>
              <a:buChar char="•"/>
            </a:pPr>
            <a:r>
              <a:rPr lang="en-US" sz="3400" dirty="0" smtClean="0"/>
              <a:t>Service and contact strategy to keep the student engaged.</a:t>
            </a:r>
          </a:p>
          <a:p>
            <a:pPr>
              <a:buFontTx/>
              <a:buChar char="•"/>
            </a:pPr>
            <a:r>
              <a:rPr lang="en-US" sz="3400" dirty="0" smtClean="0"/>
              <a:t>Prevent melt and focus on retention</a:t>
            </a:r>
            <a:endParaRPr lang="en-US" sz="3600" dirty="0" smtClean="0"/>
          </a:p>
        </p:txBody>
      </p:sp>
    </p:spTree>
    <p:extLst>
      <p:ext uri="{BB962C8B-B14F-4D97-AF65-F5344CB8AC3E}">
        <p14:creationId xmlns:p14="http://schemas.microsoft.com/office/powerpoint/2010/main" val="40356612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Infuse Technology</a:t>
            </a:r>
            <a:endParaRPr lang="en-US" dirty="0"/>
          </a:p>
        </p:txBody>
      </p:sp>
      <p:sp>
        <p:nvSpPr>
          <p:cNvPr id="3" name="Content Placeholder 2"/>
          <p:cNvSpPr>
            <a:spLocks noGrp="1"/>
          </p:cNvSpPr>
          <p:nvPr>
            <p:ph idx="1"/>
          </p:nvPr>
        </p:nvSpPr>
        <p:spPr/>
        <p:txBody>
          <a:bodyPr/>
          <a:lstStyle/>
          <a:p>
            <a:r>
              <a:rPr lang="en-US" dirty="0" smtClean="0"/>
              <a:t>File Management</a:t>
            </a:r>
          </a:p>
          <a:p>
            <a:r>
              <a:rPr lang="en-US" dirty="0" smtClean="0"/>
              <a:t>Business process for data entry to ensure integrity </a:t>
            </a:r>
          </a:p>
          <a:p>
            <a:r>
              <a:rPr lang="en-US" dirty="0" smtClean="0"/>
              <a:t>Paperless</a:t>
            </a:r>
          </a:p>
          <a:p>
            <a:r>
              <a:rPr lang="en-US" dirty="0" smtClean="0"/>
              <a:t>Workflow process </a:t>
            </a:r>
          </a:p>
          <a:p>
            <a:r>
              <a:rPr lang="en-US" dirty="0" smtClean="0"/>
              <a:t>CRM and automated communications</a:t>
            </a:r>
          </a:p>
          <a:p>
            <a:r>
              <a:rPr lang="en-US" dirty="0" smtClean="0"/>
              <a:t>Social Media</a:t>
            </a:r>
            <a:endParaRPr lang="en-US" dirty="0"/>
          </a:p>
        </p:txBody>
      </p:sp>
    </p:spTree>
    <p:extLst>
      <p:ext uri="{BB962C8B-B14F-4D97-AF65-F5344CB8AC3E}">
        <p14:creationId xmlns:p14="http://schemas.microsoft.com/office/powerpoint/2010/main" val="179037174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dirty="0" smtClean="0"/>
              <a:t> </a:t>
            </a:r>
            <a:r>
              <a:rPr lang="en-US" sz="4400" dirty="0" smtClean="0"/>
              <a:t>Questions?</a:t>
            </a:r>
            <a:endParaRPr lang="en-US" sz="4400" dirty="0"/>
          </a:p>
        </p:txBody>
      </p:sp>
    </p:spTree>
    <p:extLst>
      <p:ext uri="{BB962C8B-B14F-4D97-AF65-F5344CB8AC3E}">
        <p14:creationId xmlns:p14="http://schemas.microsoft.com/office/powerpoint/2010/main" val="17972731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429</TotalTime>
  <Words>1185</Words>
  <Application>Microsoft Macintosh PowerPoint</Application>
  <PresentationFormat>On-screen Show (4:3)</PresentationFormat>
  <Paragraphs>118</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Breeze</vt:lpstr>
      <vt:lpstr>PowerPoint Presentation</vt:lpstr>
      <vt:lpstr>Strategic Planning</vt:lpstr>
      <vt:lpstr>Priority Strategies</vt:lpstr>
      <vt:lpstr>Broaden the Net</vt:lpstr>
      <vt:lpstr>Reach</vt:lpstr>
      <vt:lpstr>Cultivating Interest </vt:lpstr>
      <vt:lpstr>Building Relationships</vt:lpstr>
      <vt:lpstr>Infuse Technology</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Carrie Alane Shoemaker</dc:creator>
  <cp:lastModifiedBy>Carrie Alane Shoemaker</cp:lastModifiedBy>
  <cp:revision>22</cp:revision>
  <cp:lastPrinted>2015-06-22T00:22:36Z</cp:lastPrinted>
  <dcterms:created xsi:type="dcterms:W3CDTF">2015-06-17T02:31:34Z</dcterms:created>
  <dcterms:modified xsi:type="dcterms:W3CDTF">2016-03-01T06:09:48Z</dcterms:modified>
</cp:coreProperties>
</file>